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87" r:id="rId2"/>
    <p:sldId id="468" r:id="rId3"/>
    <p:sldId id="469" r:id="rId4"/>
    <p:sldId id="481" r:id="rId5"/>
    <p:sldId id="491" r:id="rId6"/>
    <p:sldId id="482" r:id="rId7"/>
    <p:sldId id="490" r:id="rId8"/>
    <p:sldId id="486" r:id="rId9"/>
    <p:sldId id="483" r:id="rId10"/>
    <p:sldId id="484" r:id="rId11"/>
    <p:sldId id="485" r:id="rId12"/>
    <p:sldId id="470" r:id="rId13"/>
    <p:sldId id="492" r:id="rId14"/>
  </p:sldIdLst>
  <p:sldSz cx="6858000" cy="9906000" type="A4"/>
  <p:notesSz cx="7099300" cy="10234613"/>
  <p:defaultTextStyle>
    <a:defPPr>
      <a:defRPr lang="en-US"/>
    </a:defPPr>
    <a:lvl1pPr marL="0" lvl="0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50000"/>
      </a:lnSpc>
      <a:spcBef>
        <a:spcPct val="0"/>
      </a:spcBef>
      <a:spcAft>
        <a:spcPct val="0"/>
      </a:spcAft>
      <a:buNone/>
      <a:defRPr sz="1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ECFF"/>
    <a:srgbClr val="009999"/>
    <a:srgbClr val="006699"/>
    <a:srgbClr val="FFCCFF"/>
    <a:srgbClr val="333399"/>
    <a:srgbClr val="FF3300"/>
    <a:srgbClr val="6F6F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9"/>
    <p:restoredTop sz="94633"/>
  </p:normalViewPr>
  <p:slideViewPr>
    <p:cSldViewPr snapToGrid="0" showGuides="1">
      <p:cViewPr>
        <p:scale>
          <a:sx n="106" d="100"/>
          <a:sy n="106" d="100"/>
        </p:scale>
        <p:origin x="-2712" y="187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t" anchorCtr="0" compatLnSpc="1"/>
          <a:lstStyle>
            <a:lvl1pPr eaLnBrk="1" hangingPunct="1">
              <a:lnSpc>
                <a:spcPct val="100000"/>
              </a:lnSpc>
              <a:defRPr kumimoji="0" sz="13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t" anchorCtr="0" compatLnSpc="1"/>
          <a:lstStyle>
            <a:lvl1pPr algn="r" eaLnBrk="1" hangingPunct="1">
              <a:lnSpc>
                <a:spcPct val="100000"/>
              </a:lnSpc>
              <a:defRPr kumimoji="0" sz="13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970D408-A274-4141-986F-D56695E9BAE9}" type="datetime1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2021/1/5</a:t>
            </a:fld>
            <a:endParaRPr kumimoji="0" lang="en-US" altLang="zh-CN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b" anchorCtr="0" compatLnSpc="1"/>
          <a:lstStyle>
            <a:lvl1pPr eaLnBrk="1" hangingPunct="1">
              <a:lnSpc>
                <a:spcPct val="100000"/>
              </a:lnSpc>
              <a:defRPr kumimoji="0" sz="13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b" anchorCtr="0" compatLnSpc="1"/>
          <a:lstStyle/>
          <a:p>
            <a:pPr lvl="0" algn="r" eaLnBrk="1" hangingPunct="1">
              <a:lnSpc>
                <a:spcPct val="100000"/>
              </a:lnSpc>
            </a:pPr>
            <a:fld id="{9A0DB2DC-4C9A-4742-B13C-FB6460FD3503}" type="slidenum">
              <a:rPr lang="zh-CN" altLang="en-US" sz="1300" dirty="0"/>
              <a:pPr lvl="0" algn="r" eaLnBrk="1" hangingPunct="1">
                <a:lnSpc>
                  <a:spcPct val="100000"/>
                </a:lnSpc>
              </a:pPr>
              <a:t>‹#›</a:t>
            </a:fld>
            <a:endParaRPr lang="zh-CN" alt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t" anchorCtr="0" compatLnSpc="1"/>
          <a:lstStyle>
            <a:lvl1pPr eaLnBrk="1" hangingPunct="1">
              <a:lnSpc>
                <a:spcPct val="100000"/>
              </a:lnSpc>
              <a:defRPr kumimoji="0" sz="13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t" anchorCtr="0" compatLnSpc="1"/>
          <a:lstStyle>
            <a:lvl1pPr algn="r" eaLnBrk="1" hangingPunct="1">
              <a:lnSpc>
                <a:spcPct val="100000"/>
              </a:lnSpc>
              <a:defRPr kumimoji="0" sz="13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A027E4-ED4B-4018-8205-B692C81B1FA9}" type="datetime1">
              <a:rPr kumimoji="0" lang="zh-CN" altLang="en-US" sz="13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2021/1/5</a:t>
            </a:fld>
            <a:endParaRPr kumimoji="0" lang="en-US" altLang="zh-CN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6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222500" y="768350"/>
            <a:ext cx="2655888" cy="383698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b" anchorCtr="0" compatLnSpc="1"/>
          <a:lstStyle>
            <a:lvl1pPr eaLnBrk="1" hangingPunct="1">
              <a:lnSpc>
                <a:spcPct val="100000"/>
              </a:lnSpc>
              <a:defRPr kumimoji="0" sz="13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11" tIns="45705" rIns="91411" bIns="45705" numCol="1" anchor="b" anchorCtr="0" compatLnSpc="1"/>
          <a:lstStyle/>
          <a:p>
            <a:pPr lvl="0" algn="r" eaLnBrk="1" hangingPunct="1">
              <a:lnSpc>
                <a:spcPct val="100000"/>
              </a:lnSpc>
            </a:pPr>
            <a:fld id="{9A0DB2DC-4C9A-4742-B13C-FB6460FD3503}" type="slidenum">
              <a:rPr lang="zh-CN" altLang="en-US" sz="1300" dirty="0"/>
              <a:pPr lvl="0" algn="r" eaLnBrk="1" hangingPunct="1">
                <a:lnSpc>
                  <a:spcPct val="100000"/>
                </a:lnSpc>
              </a:pPr>
              <a:t>‹#›</a:t>
            </a:fld>
            <a:endParaRPr lang="zh-CN" alt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 txBox="1">
            <a:spLocks noGrp="1"/>
          </p:cNvSpPr>
          <p:nvPr>
            <p:ph type="dt" sz="half"/>
          </p:nvPr>
        </p:nvSpPr>
        <p:spPr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1411" tIns="45705" rIns="91411" bIns="45705"/>
          <a:lstStyle/>
          <a:p>
            <a:pPr lvl="0" algn="r" eaLnBrk="1" hangingPunct="1">
              <a:lnSpc>
                <a:spcPct val="100000"/>
              </a:lnSpc>
            </a:pPr>
            <a:fld id="{BB962C8B-B14F-4D97-AF65-F5344CB8AC3E}" type="datetime1">
              <a:rPr lang="zh-CN" altLang="en-US" sz="1300" dirty="0"/>
              <a:pPr lvl="0" algn="r" eaLnBrk="1" hangingPunct="1">
                <a:lnSpc>
                  <a:spcPct val="100000"/>
                </a:lnSpc>
              </a:pPr>
              <a:t>2021/1/5</a:t>
            </a:fld>
            <a:endParaRPr lang="zh-CN" altLang="en-US" sz="1300" dirty="0"/>
          </a:p>
        </p:txBody>
      </p:sp>
      <p:sp>
        <p:nvSpPr>
          <p:cNvPr id="1638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1411" tIns="45705" rIns="91411" bIns="45705" anchor="b"/>
          <a:lstStyle/>
          <a:p>
            <a:pPr lvl="0" algn="r" eaLnBrk="1" hangingPunct="1">
              <a:lnSpc>
                <a:spcPct val="100000"/>
              </a:lnSpc>
            </a:pPr>
            <a:fld id="{9A0DB2DC-4C9A-4742-B13C-FB6460FD3503}" type="slidenum">
              <a:rPr lang="zh-CN" altLang="en-US" sz="1300" dirty="0"/>
              <a:pPr lvl="0" algn="r" eaLnBrk="1" hangingPunct="1">
                <a:lnSpc>
                  <a:spcPct val="100000"/>
                </a:lnSpc>
              </a:pPr>
              <a:t>1</a:t>
            </a:fld>
            <a:endParaRPr lang="zh-CN" altLang="en-US" sz="1300" dirty="0"/>
          </a:p>
        </p:txBody>
      </p:sp>
      <p:sp>
        <p:nvSpPr>
          <p:cNvPr id="1638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6389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11" tIns="45705" rIns="91411" bIns="45705" anchor="t"/>
          <a:lstStyle/>
          <a:p>
            <a:pPr lvl="0" eaLnBrk="1" hangingPunct="1"/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11" tIns="45705" rIns="91411" bIns="45705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11" tIns="45705" rIns="91411" bIns="45705" anchor="t"/>
          <a:lstStyle/>
          <a:p>
            <a:pPr lvl="0"/>
            <a:endParaRPr lang="zh-CN" altLang="en-US" dirty="0"/>
          </a:p>
        </p:txBody>
      </p:sp>
      <p:sp>
        <p:nvSpPr>
          <p:cNvPr id="18436" name="日期占位符 3"/>
          <p:cNvSpPr txBox="1">
            <a:spLocks noGrp="1"/>
          </p:cNvSpPr>
          <p:nvPr>
            <p:ph type="dt" sz="half"/>
          </p:nvPr>
        </p:nvSpPr>
        <p:spPr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1411" tIns="45705" rIns="91411" bIns="45705"/>
          <a:lstStyle/>
          <a:p>
            <a:pPr lvl="0" algn="r" eaLnBrk="1" hangingPunct="1">
              <a:lnSpc>
                <a:spcPct val="100000"/>
              </a:lnSpc>
            </a:pPr>
            <a:fld id="{BB962C8B-B14F-4D97-AF65-F5344CB8AC3E}" type="datetime1">
              <a:rPr lang="zh-CN" altLang="en-US" sz="1300" dirty="0"/>
              <a:pPr lvl="0" algn="r" eaLnBrk="1" hangingPunct="1">
                <a:lnSpc>
                  <a:spcPct val="100000"/>
                </a:lnSpc>
              </a:pPr>
              <a:t>2021/1/5</a:t>
            </a:fld>
            <a:endParaRPr lang="zh-CN" altLang="en-US" sz="1300" dirty="0"/>
          </a:p>
        </p:txBody>
      </p:sp>
      <p:sp>
        <p:nvSpPr>
          <p:cNvPr id="18437" name="灯片编号占位符 4"/>
          <p:cNvSpPr txBox="1">
            <a:spLocks noGrp="1"/>
          </p:cNvSpPr>
          <p:nvPr>
            <p:ph type="sldNum" sz="quarter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</a:ln>
        </p:spPr>
        <p:txBody>
          <a:bodyPr lIns="91411" tIns="45705" rIns="91411" bIns="45705" anchor="b"/>
          <a:lstStyle/>
          <a:p>
            <a:pPr lvl="0" algn="r" eaLnBrk="1" hangingPunct="1">
              <a:lnSpc>
                <a:spcPct val="100000"/>
              </a:lnSpc>
            </a:pPr>
            <a:fld id="{9A0DB2DC-4C9A-4742-B13C-FB6460FD3503}" type="slidenum">
              <a:rPr lang="zh-CN" altLang="en-US" sz="1300" dirty="0"/>
              <a:pPr lvl="0" algn="r" eaLnBrk="1" hangingPunct="1">
                <a:lnSpc>
                  <a:spcPct val="100000"/>
                </a:lnSpc>
              </a:pPr>
              <a:t>9</a:t>
            </a:fld>
            <a:endParaRPr lang="zh-CN" altLang="en-US" sz="13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 bwMode="auto">
          <a:xfrm>
            <a:off x="6543675" y="5972175"/>
            <a:ext cx="107950" cy="180022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6242050" y="9342438"/>
            <a:ext cx="387350" cy="411163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 wrap="none" lIns="90000" tIns="46800" rIns="90000" bIns="46800">
            <a:spAutoFit/>
          </a:bodyPr>
          <a:lstStyle/>
          <a:p>
            <a:pPr lvl="0"/>
            <a:fld id="{9A0DB2DC-4C9A-4742-B13C-FB6460FD3503}" type="slidenum">
              <a:rPr lang="zh-CN" altLang="en-US" sz="1400" dirty="0">
                <a:latin typeface="Times New Roman" panose="02020603050405020304" pitchFamily="18" charset="0"/>
              </a:rPr>
              <a:pPr lvl="0"/>
              <a:t>‹#›</a:t>
            </a:fld>
            <a:endParaRPr lang="zh-CN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>
            <a:off x="752475" y="657225"/>
            <a:ext cx="5759450" cy="0"/>
          </a:xfrm>
          <a:prstGeom prst="line">
            <a:avLst/>
          </a:prstGeom>
          <a:noFill/>
          <a:ln w="12700">
            <a:solidFill>
              <a:srgbClr val="292929"/>
            </a:solidFill>
            <a:rou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5399723" y="337185"/>
            <a:ext cx="1229360" cy="323215"/>
          </a:xfrm>
          <a:prstGeom prst="rect">
            <a:avLst/>
          </a:prstGeom>
          <a:noFill/>
          <a:ln w="12700" algn="ctr">
            <a:noFill/>
            <a:miter lim="800000"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SNT100</a:t>
            </a:r>
            <a:r>
              <a:rPr kumimoji="1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宋体" panose="02010600030101010101" pitchFamily="2" charset="-122"/>
                <a:cs typeface="+mn-cs"/>
              </a:rPr>
              <a:t>操作说明</a:t>
            </a:r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742950" y="657225"/>
            <a:ext cx="0" cy="882015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任意多边形 6"/>
          <p:cNvSpPr/>
          <p:nvPr/>
        </p:nvSpPr>
        <p:spPr bwMode="auto">
          <a:xfrm>
            <a:off x="6524625" y="5972175"/>
            <a:ext cx="0" cy="3527425"/>
          </a:xfrm>
          <a:custGeom>
            <a:avLst/>
            <a:gdLst>
              <a:gd name="connsiteX0" fmla="*/ 0 w 57150"/>
              <a:gd name="connsiteY0" fmla="*/ 0 h 2819400"/>
              <a:gd name="connsiteX1" fmla="*/ 57150 w 57150"/>
              <a:gd name="connsiteY1" fmla="*/ 2819400 h 2819400"/>
              <a:gd name="connsiteX2" fmla="*/ 57150 w 57150"/>
              <a:gd name="connsiteY2" fmla="*/ 2819400 h 281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150" h="2819400">
                <a:moveTo>
                  <a:pt x="0" y="0"/>
                </a:moveTo>
                <a:lnTo>
                  <a:pt x="57150" y="2819400"/>
                </a:lnTo>
                <a:lnTo>
                  <a:pt x="57150" y="2819400"/>
                </a:lnTo>
              </a:path>
            </a:pathLst>
          </a:cu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8" name="直接连接符 7"/>
          <p:cNvCxnSpPr/>
          <p:nvPr/>
        </p:nvCxnSpPr>
        <p:spPr bwMode="auto">
          <a:xfrm flipH="1">
            <a:off x="4162425" y="9486900"/>
            <a:ext cx="2376488" cy="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直接连接符 10"/>
          <p:cNvCxnSpPr/>
          <p:nvPr/>
        </p:nvCxnSpPr>
        <p:spPr bwMode="auto">
          <a:xfrm>
            <a:off x="704850" y="657225"/>
            <a:ext cx="0" cy="882015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 rot="16200000">
            <a:off x="5619750" y="6753225"/>
            <a:ext cx="1914525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nkGothic Lt BT" panose="020B0607020203060204" pitchFamily="34" charset="0"/>
                <a:ea typeface="宋体" panose="02010600030101010101" pitchFamily="2" charset="-122"/>
                <a:cs typeface="+mn-cs"/>
              </a:rPr>
              <a:t>Hotrunner Controller Manual</a:t>
            </a:r>
            <a:endParaRPr kumimoji="1" lang="zh-CN" alt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nkGothic Lt BT" panose="020B060702020306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34075" y="9382125"/>
            <a:ext cx="434975" cy="2952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Page</a:t>
            </a:r>
            <a:endParaRPr kumimoji="1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00525" y="9382125"/>
            <a:ext cx="868363" cy="2952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KAS01-2012</a:t>
            </a:r>
            <a:endParaRPr kumimoji="1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704850" y="552450"/>
            <a:ext cx="107950" cy="1079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4171950" y="9496425"/>
            <a:ext cx="107950" cy="1079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320"/>
          <p:cNvSpPr txBox="1"/>
          <p:nvPr/>
        </p:nvSpPr>
        <p:spPr>
          <a:xfrm>
            <a:off x="4481513" y="1243013"/>
            <a:ext cx="1455420" cy="69278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600" b="1" dirty="0" smtClean="0">
                <a:solidFill>
                  <a:srgbClr val="333399"/>
                </a:solidFill>
                <a:latin typeface="Swis721 BlkEx BT" panose="020B0907040502030204" pitchFamily="34" charset="0"/>
                <a:ea typeface="宋体-方正超大字符集" pitchFamily="65" charset="-122"/>
              </a:rPr>
              <a:t>KBS</a:t>
            </a:r>
            <a:r>
              <a:rPr lang="en-US" altLang="zh-CN" sz="1600" b="1" dirty="0" smtClean="0">
                <a:solidFill>
                  <a:srgbClr val="333399"/>
                </a:solidFill>
                <a:latin typeface="Swis721 BlkEx BT" panose="020B0907040502030204" pitchFamily="34" charset="0"/>
                <a:ea typeface="宋体-方正超大字符集" pitchFamily="65" charset="-122"/>
              </a:rPr>
              <a:t>100</a:t>
            </a:r>
            <a:endParaRPr lang="en-US" altLang="zh-CN" sz="1200" b="1" dirty="0">
              <a:solidFill>
                <a:srgbClr val="333399"/>
              </a:solidFill>
              <a:latin typeface="Swis721 BlkEx BT" panose="020B0907040502030204" pitchFamily="34" charset="0"/>
              <a:ea typeface="宋体-方正超大字符集" pitchFamily="65" charset="-122"/>
            </a:endParaRPr>
          </a:p>
          <a:p>
            <a:r>
              <a:rPr lang="zh-CN" altLang="en-US" b="1" dirty="0">
                <a:solidFill>
                  <a:srgbClr val="333399"/>
                </a:solidFill>
                <a:latin typeface="Times New Roman" panose="02020603050405020304" pitchFamily="18" charset="0"/>
                <a:ea typeface="宋体-方正超大字符集" pitchFamily="65" charset="-122"/>
              </a:rPr>
              <a:t>热流道针阀时序控制卡</a:t>
            </a:r>
          </a:p>
        </p:txBody>
      </p:sp>
      <p:sp>
        <p:nvSpPr>
          <p:cNvPr id="2051" name="Text Box 1321"/>
          <p:cNvSpPr txBox="1"/>
          <p:nvPr/>
        </p:nvSpPr>
        <p:spPr>
          <a:xfrm>
            <a:off x="4567238" y="7666038"/>
            <a:ext cx="814387" cy="298450"/>
          </a:xfrm>
          <a:prstGeom prst="rect">
            <a:avLst/>
          </a:prstGeom>
          <a:noFill/>
          <a:ln w="12700">
            <a:noFill/>
          </a:ln>
        </p:spPr>
        <p:txBody>
          <a:bodyPr lIns="90000" tIns="46800" rIns="90000" bIns="4680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49" charset="-122"/>
              </a:rPr>
              <a:t>Version 2.1</a:t>
            </a:r>
          </a:p>
        </p:txBody>
      </p:sp>
      <p:sp>
        <p:nvSpPr>
          <p:cNvPr id="6" name="矩形 5"/>
          <p:cNvSpPr/>
          <p:nvPr/>
        </p:nvSpPr>
        <p:spPr>
          <a:xfrm>
            <a:off x="1343025" y="2054225"/>
            <a:ext cx="1800225" cy="6408738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8100000" scaled="1"/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498296" y="3002273"/>
            <a:ext cx="1512000" cy="190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2887663" y="6842125"/>
            <a:ext cx="166688" cy="1116013"/>
          </a:xfrm>
          <a:prstGeom prst="round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498600" y="5175250"/>
            <a:ext cx="1511300" cy="1512888"/>
          </a:xfrm>
          <a:prstGeom prst="roundRect">
            <a:avLst>
              <a:gd name="adj" fmla="val 4518"/>
            </a:avLst>
          </a:prstGeom>
          <a:solidFill>
            <a:srgbClr val="4545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组合 36"/>
          <p:cNvGrpSpPr/>
          <p:nvPr/>
        </p:nvGrpSpPr>
        <p:grpSpPr>
          <a:xfrm>
            <a:off x="1565676" y="5954067"/>
            <a:ext cx="1376261" cy="648000"/>
            <a:chOff x="1716398" y="4355114"/>
            <a:chExt cx="1376261" cy="648000"/>
          </a:xfrm>
          <a:solidFill>
            <a:srgbClr val="C00000"/>
          </a:solidFill>
        </p:grpSpPr>
        <p:sp>
          <p:nvSpPr>
            <p:cNvPr id="11" name="圆角矩形 10"/>
            <p:cNvSpPr/>
            <p:nvPr/>
          </p:nvSpPr>
          <p:spPr>
            <a:xfrm>
              <a:off x="1716398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2444659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" name="组合 39"/>
          <p:cNvGrpSpPr/>
          <p:nvPr/>
        </p:nvGrpSpPr>
        <p:grpSpPr>
          <a:xfrm>
            <a:off x="1565676" y="5241944"/>
            <a:ext cx="1376261" cy="648000"/>
            <a:chOff x="1716398" y="4355114"/>
            <a:chExt cx="1376261" cy="648000"/>
          </a:xfrm>
          <a:solidFill>
            <a:srgbClr val="C00000"/>
          </a:solidFill>
        </p:grpSpPr>
        <p:sp>
          <p:nvSpPr>
            <p:cNvPr id="14" name="圆角矩形 13"/>
            <p:cNvSpPr/>
            <p:nvPr/>
          </p:nvSpPr>
          <p:spPr>
            <a:xfrm>
              <a:off x="1716398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2444659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" name="椭圆 15"/>
          <p:cNvSpPr/>
          <p:nvPr/>
        </p:nvSpPr>
        <p:spPr>
          <a:xfrm>
            <a:off x="1927225" y="5600700"/>
            <a:ext cx="647700" cy="6477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1987550" y="5659438"/>
            <a:ext cx="525463" cy="525463"/>
          </a:xfrm>
          <a:prstGeom prst="ellipse">
            <a:avLst/>
          </a:prstGeom>
          <a:solidFill>
            <a:srgbClr val="C0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62" name="TextBox 44"/>
          <p:cNvSpPr txBox="1"/>
          <p:nvPr/>
        </p:nvSpPr>
        <p:spPr>
          <a:xfrm>
            <a:off x="2422525" y="5275263"/>
            <a:ext cx="482600" cy="3381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SET</a:t>
            </a:r>
            <a:endParaRPr lang="zh-CN" altLang="en-US" sz="16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2032000" y="5703888"/>
            <a:ext cx="431800" cy="4318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6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175" y="5019675"/>
            <a:ext cx="614363" cy="638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5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527175" y="6176963"/>
            <a:ext cx="614363" cy="638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" name="任意多边形 21"/>
          <p:cNvSpPr/>
          <p:nvPr/>
        </p:nvSpPr>
        <p:spPr>
          <a:xfrm>
            <a:off x="2301875" y="6189663"/>
            <a:ext cx="576263" cy="142875"/>
          </a:xfrm>
          <a:custGeom>
            <a:avLst/>
            <a:gdLst>
              <a:gd name="connsiteX0" fmla="*/ 304800 w 304800"/>
              <a:gd name="connsiteY0" fmla="*/ 0 h 412377"/>
              <a:gd name="connsiteX1" fmla="*/ 304800 w 304800"/>
              <a:gd name="connsiteY1" fmla="*/ 412377 h 412377"/>
              <a:gd name="connsiteX2" fmla="*/ 0 w 304800"/>
              <a:gd name="connsiteY2" fmla="*/ 412377 h 412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412377">
                <a:moveTo>
                  <a:pt x="304800" y="0"/>
                </a:moveTo>
                <a:lnTo>
                  <a:pt x="304800" y="412377"/>
                </a:lnTo>
                <a:lnTo>
                  <a:pt x="0" y="412377"/>
                </a:lnTo>
              </a:path>
            </a:pathLst>
          </a:custGeom>
          <a:ln w="44450">
            <a:solidFill>
              <a:schemeClr val="bg1"/>
            </a:solidFill>
            <a:headEnd type="none" w="med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67" name="TextBox 49"/>
          <p:cNvSpPr txBox="1"/>
          <p:nvPr/>
        </p:nvSpPr>
        <p:spPr>
          <a:xfrm>
            <a:off x="2241550" y="6234113"/>
            <a:ext cx="744538" cy="3762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MODE</a:t>
            </a:r>
            <a:endParaRPr lang="zh-CN" altLang="en-US" sz="1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2551113" y="5373688"/>
            <a:ext cx="323850" cy="57150"/>
          </a:xfrm>
          <a:prstGeom prst="roundRect">
            <a:avLst>
              <a:gd name="adj" fmla="val 1030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等腰三角形 24"/>
          <p:cNvSpPr/>
          <p:nvPr/>
        </p:nvSpPr>
        <p:spPr>
          <a:xfrm rot="16200000">
            <a:off x="2352675" y="5457825"/>
            <a:ext cx="144463" cy="1444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2178050" y="5837238"/>
            <a:ext cx="144463" cy="14287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71" name="TextBox 53"/>
          <p:cNvSpPr txBox="1"/>
          <p:nvPr/>
        </p:nvSpPr>
        <p:spPr>
          <a:xfrm>
            <a:off x="1560513" y="3081338"/>
            <a:ext cx="1412875" cy="674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BankGothic Md BT" panose="020B0807020203060204" pitchFamily="34" charset="0"/>
              </a:rPr>
              <a:t>12.45</a:t>
            </a:r>
            <a:endParaRPr lang="zh-CN" altLang="en-US" sz="2800" dirty="0">
              <a:solidFill>
                <a:srgbClr val="FF0000"/>
              </a:solidFill>
              <a:latin typeface="BankGothic Md BT" panose="020B0807020203060204" pitchFamily="34" charset="0"/>
            </a:endParaRPr>
          </a:p>
        </p:txBody>
      </p:sp>
      <p:sp>
        <p:nvSpPr>
          <p:cNvPr id="2072" name="TextBox 54"/>
          <p:cNvSpPr txBox="1"/>
          <p:nvPr/>
        </p:nvSpPr>
        <p:spPr>
          <a:xfrm>
            <a:off x="1554163" y="3581400"/>
            <a:ext cx="1263650" cy="6746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00B050"/>
                </a:solidFill>
                <a:latin typeface="BankGothic Md BT" panose="020B0807020203060204" pitchFamily="34" charset="0"/>
                <a:cs typeface="Txt" panose="00000400000000000000" pitchFamily="2" charset="0"/>
              </a:rPr>
              <a:t>C--00</a:t>
            </a:r>
            <a:endParaRPr lang="zh-CN" altLang="en-US" sz="2800" b="1" dirty="0">
              <a:solidFill>
                <a:srgbClr val="00B050"/>
              </a:solidFill>
              <a:latin typeface="BankGothic Md BT" panose="020B0807020203060204" pitchFamily="34" charset="0"/>
              <a:ea typeface="Txt" panose="000004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76388" y="4368800"/>
            <a:ext cx="1404938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solidFill>
                  <a:schemeClr val="bg1"/>
                </a:solidFill>
                <a:latin typeface="+mj-lt"/>
                <a:ea typeface="宋体" panose="02010600030101010101" pitchFamily="2" charset="-122"/>
                <a:cs typeface="+mn-cs"/>
              </a:rPr>
              <a:t>   A          B         C     D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solidFill>
                  <a:schemeClr val="bg1"/>
                </a:solidFill>
                <a:latin typeface="+mj-lt"/>
                <a:ea typeface="宋体" panose="02010600030101010101" pitchFamily="2" charset="-122"/>
                <a:cs typeface="+mn-cs"/>
              </a:rPr>
              <a:t>DC24      OUT   AC220</a:t>
            </a:r>
            <a:endParaRPr kumimoji="1" lang="zh-CN" altLang="en-US" kern="1200" cap="none" spc="0" normalizeH="0" baseline="0" noProof="0" dirty="0">
              <a:solidFill>
                <a:schemeClr val="bg1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2116138" y="8070850"/>
            <a:ext cx="234950" cy="2333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1787525" y="7213600"/>
            <a:ext cx="900113" cy="719138"/>
          </a:xfrm>
          <a:prstGeom prst="roundRect">
            <a:avLst>
              <a:gd name="adj" fmla="val 8334"/>
            </a:avLst>
          </a:prstGeom>
          <a:solidFill>
            <a:schemeClr val="tx1">
              <a:lumMod val="65000"/>
              <a:lumOff val="3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1836738" y="7258050"/>
            <a:ext cx="803275" cy="623888"/>
          </a:xfrm>
          <a:prstGeom prst="roundRect">
            <a:avLst>
              <a:gd name="adj" fmla="val 10667"/>
            </a:avLst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2125663" y="7453313"/>
            <a:ext cx="215900" cy="2159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4" name="直接连接符 33"/>
          <p:cNvCxnSpPr/>
          <p:nvPr/>
        </p:nvCxnSpPr>
        <p:spPr>
          <a:xfrm rot="5400000">
            <a:off x="2133600" y="7448550"/>
            <a:ext cx="19685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9" name="TextBox 63"/>
          <p:cNvSpPr txBox="1"/>
          <p:nvPr/>
        </p:nvSpPr>
        <p:spPr>
          <a:xfrm>
            <a:off x="1911350" y="7591425"/>
            <a:ext cx="588963" cy="2460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ngsana New" panose="02020603050405020304" pitchFamily="18" charset="-34"/>
                <a:ea typeface="Angsana New" panose="02020603050405020304" pitchFamily="18" charset="-34"/>
              </a:rPr>
              <a:t>     ON/OFF</a:t>
            </a:r>
            <a:endParaRPr lang="zh-CN" altLang="en-US" sz="800" dirty="0">
              <a:solidFill>
                <a:schemeClr val="bg1"/>
              </a:solidFill>
              <a:latin typeface="Angsana New" panose="02020603050405020304" pitchFamily="18" charset="-34"/>
              <a:ea typeface="Angsana New" panose="02020603050405020304" pitchFamily="18" charset="-34"/>
            </a:endParaRPr>
          </a:p>
        </p:txBody>
      </p:sp>
      <p:sp>
        <p:nvSpPr>
          <p:cNvPr id="2081" name="TextBox 69"/>
          <p:cNvSpPr txBox="1"/>
          <p:nvPr/>
        </p:nvSpPr>
        <p:spPr>
          <a:xfrm>
            <a:off x="1422400" y="2610803"/>
            <a:ext cx="1685925" cy="3000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900" dirty="0">
                <a:latin typeface="Meiryo" panose="020B0604030504040204" pitchFamily="34" charset="-128"/>
                <a:ea typeface="Meiryo" panose="020B0604030504040204" pitchFamily="34" charset="-128"/>
              </a:rPr>
              <a:t>SEQUENCE   CONTROLLER</a:t>
            </a:r>
            <a:endParaRPr lang="zh-CN" altLang="en-US" sz="9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2083" name="直接连接符 38"/>
          <p:cNvCxnSpPr/>
          <p:nvPr/>
        </p:nvCxnSpPr>
        <p:spPr>
          <a:xfrm flipV="1">
            <a:off x="1476375" y="2672715"/>
            <a:ext cx="1547813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/>
          </p:cNvPicPr>
          <p:nvPr/>
        </p:nvPicPr>
        <p:blipFill>
          <a:blip r:embed="rId2"/>
          <a:srcRect t="49231" r="52057"/>
          <a:stretch>
            <a:fillRect/>
          </a:stretch>
        </p:blipFill>
        <p:spPr>
          <a:xfrm>
            <a:off x="869950" y="827088"/>
            <a:ext cx="2219325" cy="1571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Text Box 563"/>
          <p:cNvSpPr txBox="1"/>
          <p:nvPr/>
        </p:nvSpPr>
        <p:spPr>
          <a:xfrm>
            <a:off x="3600450" y="2481263"/>
            <a:ext cx="1497013" cy="2143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电源电缆，连接</a:t>
            </a:r>
            <a:r>
              <a:rPr lang="en-US" altLang="zh-CN" sz="800" dirty="0">
                <a:latin typeface="Times New Roman" panose="02020603050405020304" pitchFamily="18" charset="0"/>
              </a:rPr>
              <a:t>AC220V</a:t>
            </a:r>
            <a:r>
              <a:rPr lang="zh-CN" altLang="en-US" sz="800" dirty="0">
                <a:latin typeface="Times New Roman" panose="02020603050405020304" pitchFamily="18" charset="0"/>
              </a:rPr>
              <a:t>电源</a:t>
            </a:r>
          </a:p>
        </p:txBody>
      </p:sp>
      <p:sp>
        <p:nvSpPr>
          <p:cNvPr id="11268" name="Line 564"/>
          <p:cNvSpPr/>
          <p:nvPr/>
        </p:nvSpPr>
        <p:spPr>
          <a:xfrm>
            <a:off x="2879725" y="2274888"/>
            <a:ext cx="781050" cy="30480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69" name="Text Box 566"/>
          <p:cNvSpPr txBox="1"/>
          <p:nvPr/>
        </p:nvSpPr>
        <p:spPr>
          <a:xfrm>
            <a:off x="4532313" y="1236663"/>
            <a:ext cx="1425575" cy="3365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输入：连接注塑机信号</a:t>
            </a:r>
          </a:p>
          <a:p>
            <a:r>
              <a:rPr lang="en-US" altLang="zh-CN" sz="800" dirty="0">
                <a:latin typeface="Times New Roman" panose="02020603050405020304" pitchFamily="18" charset="0"/>
              </a:rPr>
              <a:t>AC220V/DC24V</a:t>
            </a:r>
            <a:r>
              <a:rPr lang="zh-CN" altLang="en-US" sz="800" dirty="0">
                <a:latin typeface="Times New Roman" panose="02020603050405020304" pitchFamily="18" charset="0"/>
              </a:rPr>
              <a:t>（</a:t>
            </a:r>
            <a:r>
              <a:rPr lang="en-US" altLang="zh-CN" sz="800" dirty="0">
                <a:latin typeface="Times New Roman" panose="02020603050405020304" pitchFamily="18" charset="0"/>
              </a:rPr>
              <a:t>FREE</a:t>
            </a:r>
            <a:r>
              <a:rPr lang="zh-CN" altLang="en-US" sz="800" dirty="0">
                <a:latin typeface="Times New Roman" panose="02020603050405020304" pitchFamily="18" charset="0"/>
              </a:rPr>
              <a:t>）</a:t>
            </a:r>
          </a:p>
        </p:txBody>
      </p:sp>
      <p:sp>
        <p:nvSpPr>
          <p:cNvPr id="11270" name="Line 567"/>
          <p:cNvSpPr/>
          <p:nvPr/>
        </p:nvSpPr>
        <p:spPr>
          <a:xfrm>
            <a:off x="3079750" y="1398588"/>
            <a:ext cx="1485900" cy="0"/>
          </a:xfrm>
          <a:prstGeom prst="line">
            <a:avLst/>
          </a:prstGeom>
          <a:ln w="38100" cap="flat" cmpd="dbl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1" name="Text Box 568"/>
          <p:cNvSpPr txBox="1"/>
          <p:nvPr/>
        </p:nvSpPr>
        <p:spPr>
          <a:xfrm>
            <a:off x="4568825" y="1754188"/>
            <a:ext cx="1022350" cy="2143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输出： 连接电磁阀</a:t>
            </a:r>
          </a:p>
        </p:txBody>
      </p:sp>
      <p:sp>
        <p:nvSpPr>
          <p:cNvPr id="11272" name="Line 569"/>
          <p:cNvSpPr/>
          <p:nvPr/>
        </p:nvSpPr>
        <p:spPr>
          <a:xfrm>
            <a:off x="3087688" y="1873250"/>
            <a:ext cx="1485900" cy="0"/>
          </a:xfrm>
          <a:prstGeom prst="line">
            <a:avLst/>
          </a:prstGeom>
          <a:ln w="38100" cap="flat" cmpd="dbl">
            <a:solidFill>
              <a:schemeClr val="tx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73" name="Text Box 118"/>
          <p:cNvSpPr txBox="1"/>
          <p:nvPr/>
        </p:nvSpPr>
        <p:spPr>
          <a:xfrm>
            <a:off x="765175" y="720725"/>
            <a:ext cx="1066800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12.  </a:t>
            </a:r>
            <a:r>
              <a:rPr lang="zh-CN" altLang="en-US" sz="1200" b="1" dirty="0">
                <a:latin typeface="Times New Roman" panose="02020603050405020304" pitchFamily="18" charset="0"/>
              </a:rPr>
              <a:t>接线盒：</a:t>
            </a:r>
          </a:p>
        </p:txBody>
      </p:sp>
      <p:sp>
        <p:nvSpPr>
          <p:cNvPr id="11274" name="Text Box 20"/>
          <p:cNvSpPr txBox="1"/>
          <p:nvPr/>
        </p:nvSpPr>
        <p:spPr>
          <a:xfrm>
            <a:off x="901700" y="2879725"/>
            <a:ext cx="3517900" cy="34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100" dirty="0">
                <a:solidFill>
                  <a:schemeClr val="tx2"/>
                </a:solidFill>
                <a:latin typeface="Times New Roman" panose="02020603050405020304" pitchFamily="18" charset="0"/>
              </a:rPr>
              <a:t> 1</a:t>
            </a:r>
            <a:r>
              <a:rPr lang="zh-CN" altLang="en-US" sz="1100" dirty="0">
                <a:solidFill>
                  <a:schemeClr val="tx2"/>
                </a:solidFill>
                <a:latin typeface="Times New Roman" panose="02020603050405020304" pitchFamily="18" charset="0"/>
              </a:rPr>
              <a:t>）</a:t>
            </a:r>
            <a:r>
              <a:rPr lang="zh-CN" altLang="en-US" sz="1100" dirty="0">
                <a:solidFill>
                  <a:schemeClr val="tx2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连接注塑机信号</a:t>
            </a:r>
            <a:endParaRPr lang="zh-CN" altLang="en-US" dirty="0">
              <a:solidFill>
                <a:schemeClr val="tx2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</p:txBody>
      </p:sp>
      <p:sp>
        <p:nvSpPr>
          <p:cNvPr id="11275" name="Text Box 186"/>
          <p:cNvSpPr txBox="1"/>
          <p:nvPr/>
        </p:nvSpPr>
        <p:spPr>
          <a:xfrm>
            <a:off x="1500188" y="3403600"/>
            <a:ext cx="2330450" cy="244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5</a:t>
            </a:r>
            <a:r>
              <a:rPr lang="zh-CN" altLang="en-US" dirty="0">
                <a:latin typeface="Times New Roman" panose="02020603050405020304" pitchFamily="18" charset="0"/>
              </a:rPr>
              <a:t>针标准公插    用于连接注塑机信号</a:t>
            </a:r>
          </a:p>
        </p:txBody>
      </p:sp>
      <p:sp>
        <p:nvSpPr>
          <p:cNvPr id="11276" name="Text Box 297"/>
          <p:cNvSpPr txBox="1"/>
          <p:nvPr/>
        </p:nvSpPr>
        <p:spPr>
          <a:xfrm rot="5400000" flipH="1">
            <a:off x="1881188" y="4314825"/>
            <a:ext cx="725487" cy="323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4           3</a:t>
            </a:r>
          </a:p>
        </p:txBody>
      </p:sp>
      <p:sp>
        <p:nvSpPr>
          <p:cNvPr id="11277" name="Freeform 301"/>
          <p:cNvSpPr/>
          <p:nvPr/>
        </p:nvSpPr>
        <p:spPr>
          <a:xfrm>
            <a:off x="1377950" y="3879850"/>
            <a:ext cx="1592263" cy="1077913"/>
          </a:xfrm>
          <a:custGeom>
            <a:avLst/>
            <a:gdLst>
              <a:gd name="txL" fmla="*/ 0 w 618"/>
              <a:gd name="txT" fmla="*/ 0 h 1230"/>
              <a:gd name="txR" fmla="*/ 618 w 618"/>
              <a:gd name="txB" fmla="*/ 1230 h 1230"/>
            </a:gdLst>
            <a:ahLst/>
            <a:cxnLst>
              <a:cxn ang="0">
                <a:pos x="2147483647" y="0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0"/>
              </a:cxn>
            </a:cxnLst>
            <a:rect l="txL" t="txT" r="txR" b="txB"/>
            <a:pathLst>
              <a:path w="618" h="1230">
                <a:moveTo>
                  <a:pt x="3" y="0"/>
                </a:moveTo>
                <a:lnTo>
                  <a:pt x="618" y="0"/>
                </a:lnTo>
                <a:lnTo>
                  <a:pt x="618" y="1230"/>
                </a:lnTo>
                <a:lnTo>
                  <a:pt x="0" y="1230"/>
                </a:lnTo>
                <a:lnTo>
                  <a:pt x="3" y="0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278" name="Oval 302"/>
          <p:cNvSpPr/>
          <p:nvPr/>
        </p:nvSpPr>
        <p:spPr>
          <a:xfrm>
            <a:off x="1992313" y="4152900"/>
            <a:ext cx="142875" cy="1444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11279" name="Oval 303"/>
          <p:cNvSpPr/>
          <p:nvPr/>
        </p:nvSpPr>
        <p:spPr>
          <a:xfrm>
            <a:off x="2014538" y="4560888"/>
            <a:ext cx="142875" cy="142875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11280" name="Oval 304"/>
          <p:cNvSpPr/>
          <p:nvPr/>
        </p:nvSpPr>
        <p:spPr>
          <a:xfrm>
            <a:off x="2363788" y="4152900"/>
            <a:ext cx="144462" cy="144463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11281" name="Oval 305"/>
          <p:cNvSpPr/>
          <p:nvPr/>
        </p:nvSpPr>
        <p:spPr>
          <a:xfrm>
            <a:off x="2366963" y="4560888"/>
            <a:ext cx="144462" cy="142875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11282" name="Freeform 306"/>
          <p:cNvSpPr/>
          <p:nvPr/>
        </p:nvSpPr>
        <p:spPr>
          <a:xfrm>
            <a:off x="1644650" y="3927475"/>
            <a:ext cx="1079500" cy="966788"/>
          </a:xfrm>
          <a:custGeom>
            <a:avLst/>
            <a:gdLst>
              <a:gd name="txL" fmla="*/ 0 w 358"/>
              <a:gd name="txT" fmla="*/ 0 h 1198"/>
              <a:gd name="txR" fmla="*/ 358 w 358"/>
              <a:gd name="txB" fmla="*/ 1198 h 1198"/>
            </a:gdLst>
            <a:ahLst/>
            <a:cxnLst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105112045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358" h="1198">
                <a:moveTo>
                  <a:pt x="14" y="70"/>
                </a:moveTo>
                <a:lnTo>
                  <a:pt x="0" y="52"/>
                </a:lnTo>
                <a:lnTo>
                  <a:pt x="2" y="28"/>
                </a:lnTo>
                <a:lnTo>
                  <a:pt x="42" y="0"/>
                </a:lnTo>
                <a:lnTo>
                  <a:pt x="326" y="2"/>
                </a:lnTo>
                <a:lnTo>
                  <a:pt x="358" y="32"/>
                </a:lnTo>
                <a:lnTo>
                  <a:pt x="358" y="46"/>
                </a:lnTo>
                <a:lnTo>
                  <a:pt x="346" y="50"/>
                </a:lnTo>
                <a:lnTo>
                  <a:pt x="348" y="1168"/>
                </a:lnTo>
                <a:lnTo>
                  <a:pt x="324" y="1196"/>
                </a:lnTo>
                <a:lnTo>
                  <a:pt x="38" y="1198"/>
                </a:lnTo>
                <a:lnTo>
                  <a:pt x="4" y="1162"/>
                </a:lnTo>
                <a:lnTo>
                  <a:pt x="14" y="70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283" name="Text Box 322"/>
          <p:cNvSpPr txBox="1"/>
          <p:nvPr/>
        </p:nvSpPr>
        <p:spPr>
          <a:xfrm rot="5400000">
            <a:off x="2257425" y="4297363"/>
            <a:ext cx="690563" cy="323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1           2</a:t>
            </a:r>
          </a:p>
        </p:txBody>
      </p:sp>
      <p:sp>
        <p:nvSpPr>
          <p:cNvPr id="11284" name="Oval 323"/>
          <p:cNvSpPr/>
          <p:nvPr/>
        </p:nvSpPr>
        <p:spPr>
          <a:xfrm>
            <a:off x="1800225" y="4357688"/>
            <a:ext cx="144463" cy="144462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11285" name="Line 570"/>
          <p:cNvSpPr/>
          <p:nvPr/>
        </p:nvSpPr>
        <p:spPr>
          <a:xfrm>
            <a:off x="2986088" y="4222750"/>
            <a:ext cx="290353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11286" name="Line 571"/>
          <p:cNvSpPr/>
          <p:nvPr/>
        </p:nvSpPr>
        <p:spPr>
          <a:xfrm>
            <a:off x="2963863" y="4625975"/>
            <a:ext cx="290353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11287" name="Text Box 299"/>
          <p:cNvSpPr txBox="1"/>
          <p:nvPr/>
        </p:nvSpPr>
        <p:spPr>
          <a:xfrm>
            <a:off x="3324225" y="4291013"/>
            <a:ext cx="2198688" cy="322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接收</a:t>
            </a:r>
            <a:r>
              <a:rPr lang="en-US" altLang="zh-CN" dirty="0">
                <a:latin typeface="Times New Roman" panose="02020603050405020304" pitchFamily="18" charset="0"/>
              </a:rPr>
              <a:t>AC220V </a:t>
            </a:r>
            <a:r>
              <a:rPr lang="zh-CN" altLang="en-US" dirty="0">
                <a:latin typeface="Times New Roman" panose="02020603050405020304" pitchFamily="18" charset="0"/>
              </a:rPr>
              <a:t>或 </a:t>
            </a:r>
            <a:r>
              <a:rPr lang="en-US" altLang="zh-CN" dirty="0">
                <a:latin typeface="Times New Roman" panose="02020603050405020304" pitchFamily="18" charset="0"/>
              </a:rPr>
              <a:t>DC24V</a:t>
            </a:r>
            <a:r>
              <a:rPr lang="zh-CN" altLang="en-US" dirty="0">
                <a:latin typeface="Times New Roman" panose="02020603050405020304" pitchFamily="18" charset="0"/>
              </a:rPr>
              <a:t>信号 </a:t>
            </a:r>
          </a:p>
        </p:txBody>
      </p:sp>
      <p:sp>
        <p:nvSpPr>
          <p:cNvPr id="11288" name="Text Box 327"/>
          <p:cNvSpPr txBox="1"/>
          <p:nvPr/>
        </p:nvSpPr>
        <p:spPr>
          <a:xfrm>
            <a:off x="1103313" y="5702300"/>
            <a:ext cx="2400300" cy="244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16</a:t>
            </a:r>
            <a:r>
              <a:rPr lang="zh-CN" altLang="en-US" dirty="0">
                <a:latin typeface="Times New Roman" panose="02020603050405020304" pitchFamily="18" charset="0"/>
              </a:rPr>
              <a:t>针标准公插        连接</a:t>
            </a:r>
            <a:r>
              <a:rPr lang="en-US" altLang="zh-CN" dirty="0">
                <a:latin typeface="Times New Roman" panose="02020603050405020304" pitchFamily="18" charset="0"/>
              </a:rPr>
              <a:t>8</a:t>
            </a:r>
            <a:r>
              <a:rPr lang="zh-CN" altLang="en-US" dirty="0">
                <a:latin typeface="Times New Roman" panose="02020603050405020304" pitchFamily="18" charset="0"/>
              </a:rPr>
              <a:t>组以下电磁阀</a:t>
            </a:r>
          </a:p>
        </p:txBody>
      </p:sp>
      <p:sp>
        <p:nvSpPr>
          <p:cNvPr id="11289" name="Text Box 600"/>
          <p:cNvSpPr txBox="1"/>
          <p:nvPr/>
        </p:nvSpPr>
        <p:spPr>
          <a:xfrm>
            <a:off x="776288" y="5397500"/>
            <a:ext cx="4656137" cy="3476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100" dirty="0">
                <a:solidFill>
                  <a:schemeClr val="tx2"/>
                </a:solidFill>
                <a:latin typeface="Times New Roman" panose="02020603050405020304" pitchFamily="18" charset="0"/>
              </a:rPr>
              <a:t>    2</a:t>
            </a:r>
            <a:r>
              <a:rPr lang="zh-CN" altLang="en-US" sz="1100" dirty="0">
                <a:solidFill>
                  <a:schemeClr val="tx2"/>
                </a:solidFill>
                <a:latin typeface="Times New Roman" panose="02020603050405020304" pitchFamily="18" charset="0"/>
              </a:rPr>
              <a:t>）</a:t>
            </a:r>
            <a:r>
              <a:rPr lang="zh-CN" altLang="en-US" sz="1100" dirty="0">
                <a:solidFill>
                  <a:schemeClr val="tx2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连接电磁阀</a:t>
            </a:r>
            <a:endParaRPr lang="zh-CN" altLang="en-US" dirty="0">
              <a:solidFill>
                <a:schemeClr val="tx2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</p:txBody>
      </p:sp>
      <p:grpSp>
        <p:nvGrpSpPr>
          <p:cNvPr id="11290" name="组合 266"/>
          <p:cNvGrpSpPr/>
          <p:nvPr/>
        </p:nvGrpSpPr>
        <p:grpSpPr>
          <a:xfrm>
            <a:off x="1579563" y="6269038"/>
            <a:ext cx="3497262" cy="2795587"/>
            <a:chOff x="1579282" y="6269413"/>
            <a:chExt cx="3497263" cy="2795587"/>
          </a:xfrm>
        </p:grpSpPr>
        <p:sp>
          <p:nvSpPr>
            <p:cNvPr id="11291" name="Freeform 607"/>
            <p:cNvSpPr/>
            <p:nvPr/>
          </p:nvSpPr>
          <p:spPr>
            <a:xfrm>
              <a:off x="3471582" y="6607550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2" name="Freeform 608"/>
            <p:cNvSpPr/>
            <p:nvPr/>
          </p:nvSpPr>
          <p:spPr>
            <a:xfrm flipV="1">
              <a:off x="3469995" y="6805988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3" name="Text Box 609"/>
            <p:cNvSpPr txBox="1"/>
            <p:nvPr/>
          </p:nvSpPr>
          <p:spPr>
            <a:xfrm>
              <a:off x="4600295" y="6535178"/>
              <a:ext cx="25876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294" name="Text Box 610"/>
            <p:cNvSpPr txBox="1"/>
            <p:nvPr/>
          </p:nvSpPr>
          <p:spPr>
            <a:xfrm>
              <a:off x="4624107" y="6647890"/>
              <a:ext cx="22701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295" name="Text Box 611"/>
            <p:cNvSpPr txBox="1"/>
            <p:nvPr/>
          </p:nvSpPr>
          <p:spPr>
            <a:xfrm>
              <a:off x="4798732" y="6582803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96" name="Freeform 614"/>
            <p:cNvSpPr/>
            <p:nvPr/>
          </p:nvSpPr>
          <p:spPr>
            <a:xfrm>
              <a:off x="3489045" y="7244138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7" name="Freeform 615"/>
            <p:cNvSpPr/>
            <p:nvPr/>
          </p:nvSpPr>
          <p:spPr>
            <a:xfrm flipV="1">
              <a:off x="3487457" y="7442575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8" name="Text Box 616"/>
            <p:cNvSpPr txBox="1"/>
            <p:nvPr/>
          </p:nvSpPr>
          <p:spPr>
            <a:xfrm>
              <a:off x="4617757" y="7171765"/>
              <a:ext cx="25876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299" name="Text Box 617"/>
            <p:cNvSpPr txBox="1"/>
            <p:nvPr/>
          </p:nvSpPr>
          <p:spPr>
            <a:xfrm>
              <a:off x="4641570" y="7284478"/>
              <a:ext cx="22701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00" name="Text Box 618"/>
            <p:cNvSpPr txBox="1"/>
            <p:nvPr/>
          </p:nvSpPr>
          <p:spPr>
            <a:xfrm>
              <a:off x="4816195" y="7219390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1301" name="Freeform 620"/>
            <p:cNvSpPr/>
            <p:nvPr/>
          </p:nvSpPr>
          <p:spPr>
            <a:xfrm>
              <a:off x="3458882" y="7833100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2" name="Freeform 621"/>
            <p:cNvSpPr/>
            <p:nvPr/>
          </p:nvSpPr>
          <p:spPr>
            <a:xfrm flipV="1">
              <a:off x="3457295" y="8031538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3" name="Text Box 622"/>
            <p:cNvSpPr txBox="1"/>
            <p:nvPr/>
          </p:nvSpPr>
          <p:spPr>
            <a:xfrm>
              <a:off x="4587595" y="7760728"/>
              <a:ext cx="25876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304" name="Text Box 623"/>
            <p:cNvSpPr txBox="1"/>
            <p:nvPr/>
          </p:nvSpPr>
          <p:spPr>
            <a:xfrm>
              <a:off x="4611407" y="7873440"/>
              <a:ext cx="22701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05" name="Text Box 624"/>
            <p:cNvSpPr txBox="1"/>
            <p:nvPr/>
          </p:nvSpPr>
          <p:spPr>
            <a:xfrm>
              <a:off x="4786032" y="7808353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1306" name="Freeform 626"/>
            <p:cNvSpPr/>
            <p:nvPr/>
          </p:nvSpPr>
          <p:spPr>
            <a:xfrm>
              <a:off x="3476345" y="8441113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7" name="Freeform 627"/>
            <p:cNvSpPr/>
            <p:nvPr/>
          </p:nvSpPr>
          <p:spPr>
            <a:xfrm flipV="1">
              <a:off x="3474757" y="8639550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08" name="Text Box 628"/>
            <p:cNvSpPr txBox="1"/>
            <p:nvPr/>
          </p:nvSpPr>
          <p:spPr>
            <a:xfrm>
              <a:off x="4605057" y="8368740"/>
              <a:ext cx="25876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309" name="Text Box 629"/>
            <p:cNvSpPr txBox="1"/>
            <p:nvPr/>
          </p:nvSpPr>
          <p:spPr>
            <a:xfrm>
              <a:off x="4628870" y="8481453"/>
              <a:ext cx="22701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10" name="Text Box 630"/>
            <p:cNvSpPr txBox="1"/>
            <p:nvPr/>
          </p:nvSpPr>
          <p:spPr>
            <a:xfrm>
              <a:off x="4803495" y="8416365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1311" name="Freeform 632"/>
            <p:cNvSpPr/>
            <p:nvPr/>
          </p:nvSpPr>
          <p:spPr>
            <a:xfrm flipH="1">
              <a:off x="1984095" y="6605963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2" name="Freeform 633"/>
            <p:cNvSpPr/>
            <p:nvPr/>
          </p:nvSpPr>
          <p:spPr>
            <a:xfrm flipH="1" flipV="1">
              <a:off x="1985683" y="6804400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3" name="Text Box 634"/>
            <p:cNvSpPr txBox="1"/>
            <p:nvPr/>
          </p:nvSpPr>
          <p:spPr>
            <a:xfrm flipH="1">
              <a:off x="1787245" y="6524625"/>
              <a:ext cx="25876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314" name="Text Box 635"/>
            <p:cNvSpPr txBox="1"/>
            <p:nvPr/>
          </p:nvSpPr>
          <p:spPr>
            <a:xfrm flipH="1">
              <a:off x="1795183" y="6637338"/>
              <a:ext cx="22701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15" name="Text Box 636"/>
            <p:cNvSpPr txBox="1"/>
            <p:nvPr/>
          </p:nvSpPr>
          <p:spPr>
            <a:xfrm flipH="1">
              <a:off x="1587220" y="6572250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1316" name="Freeform 638"/>
            <p:cNvSpPr/>
            <p:nvPr/>
          </p:nvSpPr>
          <p:spPr>
            <a:xfrm flipH="1">
              <a:off x="1976157" y="7233026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7" name="Freeform 639"/>
            <p:cNvSpPr/>
            <p:nvPr/>
          </p:nvSpPr>
          <p:spPr>
            <a:xfrm flipH="1" flipV="1">
              <a:off x="1977745" y="7431463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18" name="Text Box 640"/>
            <p:cNvSpPr txBox="1"/>
            <p:nvPr/>
          </p:nvSpPr>
          <p:spPr>
            <a:xfrm flipH="1">
              <a:off x="1779307" y="7151688"/>
              <a:ext cx="25876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319" name="Text Box 641"/>
            <p:cNvSpPr txBox="1"/>
            <p:nvPr/>
          </p:nvSpPr>
          <p:spPr>
            <a:xfrm flipH="1">
              <a:off x="1787245" y="7264401"/>
              <a:ext cx="22701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20" name="Text Box 642"/>
            <p:cNvSpPr txBox="1"/>
            <p:nvPr/>
          </p:nvSpPr>
          <p:spPr>
            <a:xfrm flipH="1">
              <a:off x="1579282" y="7199313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1321" name="Freeform 644"/>
            <p:cNvSpPr/>
            <p:nvPr/>
          </p:nvSpPr>
          <p:spPr>
            <a:xfrm flipH="1">
              <a:off x="1996795" y="7831513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22" name="Freeform 645"/>
            <p:cNvSpPr/>
            <p:nvPr/>
          </p:nvSpPr>
          <p:spPr>
            <a:xfrm flipH="1" flipV="1">
              <a:off x="1998383" y="8029950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23" name="Text Box 646"/>
            <p:cNvSpPr txBox="1"/>
            <p:nvPr/>
          </p:nvSpPr>
          <p:spPr>
            <a:xfrm flipH="1">
              <a:off x="1799945" y="7750175"/>
              <a:ext cx="25876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324" name="Text Box 647"/>
            <p:cNvSpPr txBox="1"/>
            <p:nvPr/>
          </p:nvSpPr>
          <p:spPr>
            <a:xfrm flipH="1">
              <a:off x="1807883" y="7862888"/>
              <a:ext cx="22701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25" name="Text Box 648"/>
            <p:cNvSpPr txBox="1"/>
            <p:nvPr/>
          </p:nvSpPr>
          <p:spPr>
            <a:xfrm flipH="1">
              <a:off x="1599920" y="7797800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1326" name="Freeform 650"/>
            <p:cNvSpPr/>
            <p:nvPr/>
          </p:nvSpPr>
          <p:spPr>
            <a:xfrm flipH="1">
              <a:off x="1979332" y="8439526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27" name="Freeform 651"/>
            <p:cNvSpPr/>
            <p:nvPr/>
          </p:nvSpPr>
          <p:spPr>
            <a:xfrm flipH="1" flipV="1">
              <a:off x="1980920" y="8637963"/>
              <a:ext cx="1190625" cy="95250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28" name="Text Box 652"/>
            <p:cNvSpPr txBox="1"/>
            <p:nvPr/>
          </p:nvSpPr>
          <p:spPr>
            <a:xfrm flipH="1">
              <a:off x="1782482" y="8358188"/>
              <a:ext cx="25876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1329" name="Text Box 653"/>
            <p:cNvSpPr txBox="1"/>
            <p:nvPr/>
          </p:nvSpPr>
          <p:spPr>
            <a:xfrm flipH="1">
              <a:off x="1790420" y="8470901"/>
              <a:ext cx="227013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1330" name="Text Box 654"/>
            <p:cNvSpPr txBox="1"/>
            <p:nvPr/>
          </p:nvSpPr>
          <p:spPr>
            <a:xfrm flipH="1">
              <a:off x="1582457" y="8405813"/>
              <a:ext cx="2603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228" name="AutoShape 657"/>
            <p:cNvSpPr>
              <a:spLocks noChangeAspect="1" noChangeArrowheads="1" noTextEdit="1"/>
            </p:cNvSpPr>
            <p:nvPr/>
          </p:nvSpPr>
          <p:spPr bwMode="auto">
            <a:xfrm>
              <a:off x="2785782" y="6269413"/>
              <a:ext cx="1089025" cy="279558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29" name="Rectangle 659"/>
            <p:cNvSpPr>
              <a:spLocks noChangeArrowheads="1"/>
            </p:cNvSpPr>
            <p:nvPr/>
          </p:nvSpPr>
          <p:spPr bwMode="auto">
            <a:xfrm rot="5400000">
              <a:off x="2514320" y="7583863"/>
              <a:ext cx="2244725" cy="2317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宋体" panose="02010600030101010101" pitchFamily="2" charset="-122"/>
                  <a:cs typeface="+mn-cs"/>
                </a:rPr>
                <a:t>1        2        3       4        5        6        7       8</a:t>
              </a:r>
              <a:endPara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0" name="Rectangle 660"/>
            <p:cNvSpPr>
              <a:spLocks noChangeArrowheads="1"/>
            </p:cNvSpPr>
            <p:nvPr/>
          </p:nvSpPr>
          <p:spPr bwMode="auto">
            <a:xfrm rot="16200000">
              <a:off x="1869794" y="7541000"/>
              <a:ext cx="2308225" cy="2317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宋体" panose="02010600030101010101" pitchFamily="2" charset="-122"/>
                  <a:cs typeface="+mn-cs"/>
                </a:rPr>
                <a:t>16       15     14      13     12      11      10       9</a:t>
              </a:r>
              <a:endPara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1" name="Oval 661"/>
            <p:cNvSpPr>
              <a:spLocks noChangeArrowheads="1"/>
            </p:cNvSpPr>
            <p:nvPr/>
          </p:nvSpPr>
          <p:spPr bwMode="auto">
            <a:xfrm>
              <a:off x="3112807" y="6571038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2" name="Oval 662"/>
            <p:cNvSpPr>
              <a:spLocks noChangeArrowheads="1"/>
            </p:cNvSpPr>
            <p:nvPr/>
          </p:nvSpPr>
          <p:spPr bwMode="auto">
            <a:xfrm>
              <a:off x="3115982" y="6867900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3" name="Oval 663"/>
            <p:cNvSpPr>
              <a:spLocks noChangeArrowheads="1"/>
            </p:cNvSpPr>
            <p:nvPr/>
          </p:nvSpPr>
          <p:spPr bwMode="auto">
            <a:xfrm>
              <a:off x="3119157" y="7179050"/>
              <a:ext cx="109537" cy="123825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4" name="Oval 664"/>
            <p:cNvSpPr>
              <a:spLocks noChangeArrowheads="1"/>
            </p:cNvSpPr>
            <p:nvPr/>
          </p:nvSpPr>
          <p:spPr bwMode="auto">
            <a:xfrm>
              <a:off x="3122332" y="7475913"/>
              <a:ext cx="109537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5" name="Oval 665"/>
            <p:cNvSpPr>
              <a:spLocks noChangeArrowheads="1"/>
            </p:cNvSpPr>
            <p:nvPr/>
          </p:nvSpPr>
          <p:spPr bwMode="auto">
            <a:xfrm>
              <a:off x="3109632" y="7772775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6" name="Oval 666"/>
            <p:cNvSpPr>
              <a:spLocks noChangeArrowheads="1"/>
            </p:cNvSpPr>
            <p:nvPr/>
          </p:nvSpPr>
          <p:spPr bwMode="auto">
            <a:xfrm>
              <a:off x="3112807" y="8069638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7" name="Oval 667"/>
            <p:cNvSpPr>
              <a:spLocks noChangeArrowheads="1"/>
            </p:cNvSpPr>
            <p:nvPr/>
          </p:nvSpPr>
          <p:spPr bwMode="auto">
            <a:xfrm>
              <a:off x="3119157" y="8379200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8" name="Oval 668"/>
            <p:cNvSpPr>
              <a:spLocks noChangeArrowheads="1"/>
            </p:cNvSpPr>
            <p:nvPr/>
          </p:nvSpPr>
          <p:spPr bwMode="auto">
            <a:xfrm>
              <a:off x="3119157" y="8676063"/>
              <a:ext cx="109537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9" name="Oval 669"/>
            <p:cNvSpPr>
              <a:spLocks noChangeArrowheads="1"/>
            </p:cNvSpPr>
            <p:nvPr/>
          </p:nvSpPr>
          <p:spPr bwMode="auto">
            <a:xfrm>
              <a:off x="3417608" y="6548813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0" name="Oval 670"/>
            <p:cNvSpPr>
              <a:spLocks noChangeArrowheads="1"/>
            </p:cNvSpPr>
            <p:nvPr/>
          </p:nvSpPr>
          <p:spPr bwMode="auto">
            <a:xfrm>
              <a:off x="3420783" y="6847263"/>
              <a:ext cx="106362" cy="123825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1" name="Oval 671"/>
            <p:cNvSpPr>
              <a:spLocks noChangeArrowheads="1"/>
            </p:cNvSpPr>
            <p:nvPr/>
          </p:nvSpPr>
          <p:spPr bwMode="auto">
            <a:xfrm>
              <a:off x="3423958" y="7156825"/>
              <a:ext cx="109537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2" name="Oval 672"/>
            <p:cNvSpPr>
              <a:spLocks noChangeArrowheads="1"/>
            </p:cNvSpPr>
            <p:nvPr/>
          </p:nvSpPr>
          <p:spPr bwMode="auto">
            <a:xfrm>
              <a:off x="3427133" y="7453688"/>
              <a:ext cx="109537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3" name="Oval 673"/>
            <p:cNvSpPr>
              <a:spLocks noChangeArrowheads="1"/>
            </p:cNvSpPr>
            <p:nvPr/>
          </p:nvSpPr>
          <p:spPr bwMode="auto">
            <a:xfrm>
              <a:off x="3414433" y="7750550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4" name="Oval 674"/>
            <p:cNvSpPr>
              <a:spLocks noChangeArrowheads="1"/>
            </p:cNvSpPr>
            <p:nvPr/>
          </p:nvSpPr>
          <p:spPr bwMode="auto">
            <a:xfrm>
              <a:off x="3417608" y="8047413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5" name="Oval 675"/>
            <p:cNvSpPr>
              <a:spLocks noChangeArrowheads="1"/>
            </p:cNvSpPr>
            <p:nvPr/>
          </p:nvSpPr>
          <p:spPr bwMode="auto">
            <a:xfrm>
              <a:off x="3423958" y="8356975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6" name="Oval 676"/>
            <p:cNvSpPr>
              <a:spLocks noChangeArrowheads="1"/>
            </p:cNvSpPr>
            <p:nvPr/>
          </p:nvSpPr>
          <p:spPr bwMode="auto">
            <a:xfrm>
              <a:off x="3423958" y="8655425"/>
              <a:ext cx="109537" cy="123825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7" name="Freeform 677"/>
            <p:cNvSpPr/>
            <p:nvPr/>
          </p:nvSpPr>
          <p:spPr bwMode="auto">
            <a:xfrm>
              <a:off x="2806419" y="6358313"/>
              <a:ext cx="1033463" cy="2533650"/>
            </a:xfrm>
            <a:custGeom>
              <a:avLst/>
              <a:gdLst/>
              <a:ahLst/>
              <a:cxnLst>
                <a:cxn ang="0">
                  <a:pos x="25" y="94"/>
                </a:cxn>
                <a:cxn ang="0">
                  <a:pos x="0" y="70"/>
                </a:cxn>
                <a:cxn ang="0">
                  <a:pos x="3" y="38"/>
                </a:cxn>
                <a:cxn ang="0">
                  <a:pos x="76" y="0"/>
                </a:cxn>
                <a:cxn ang="0">
                  <a:pos x="593" y="3"/>
                </a:cxn>
                <a:cxn ang="0">
                  <a:pos x="651" y="43"/>
                </a:cxn>
                <a:cxn ang="0">
                  <a:pos x="651" y="62"/>
                </a:cxn>
                <a:cxn ang="0">
                  <a:pos x="629" y="67"/>
                </a:cxn>
                <a:cxn ang="0">
                  <a:pos x="633" y="1556"/>
                </a:cxn>
                <a:cxn ang="0">
                  <a:pos x="589" y="1594"/>
                </a:cxn>
                <a:cxn ang="0">
                  <a:pos x="69" y="1596"/>
                </a:cxn>
                <a:cxn ang="0">
                  <a:pos x="7" y="1548"/>
                </a:cxn>
                <a:cxn ang="0">
                  <a:pos x="25" y="94"/>
                </a:cxn>
              </a:cxnLst>
              <a:rect l="0" t="0" r="r" b="b"/>
              <a:pathLst>
                <a:path w="651" h="1596">
                  <a:moveTo>
                    <a:pt x="25" y="94"/>
                  </a:moveTo>
                  <a:lnTo>
                    <a:pt x="0" y="70"/>
                  </a:lnTo>
                  <a:lnTo>
                    <a:pt x="3" y="38"/>
                  </a:lnTo>
                  <a:lnTo>
                    <a:pt x="76" y="0"/>
                  </a:lnTo>
                  <a:lnTo>
                    <a:pt x="593" y="3"/>
                  </a:lnTo>
                  <a:lnTo>
                    <a:pt x="651" y="43"/>
                  </a:lnTo>
                  <a:lnTo>
                    <a:pt x="651" y="62"/>
                  </a:lnTo>
                  <a:lnTo>
                    <a:pt x="629" y="67"/>
                  </a:lnTo>
                  <a:lnTo>
                    <a:pt x="633" y="1556"/>
                  </a:lnTo>
                  <a:lnTo>
                    <a:pt x="589" y="1594"/>
                  </a:lnTo>
                  <a:lnTo>
                    <a:pt x="69" y="1596"/>
                  </a:lnTo>
                  <a:lnTo>
                    <a:pt x="7" y="1548"/>
                  </a:lnTo>
                  <a:lnTo>
                    <a:pt x="25" y="94"/>
                  </a:ln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8" name="Rectangle 678"/>
            <p:cNvSpPr>
              <a:spLocks noChangeArrowheads="1"/>
            </p:cNvSpPr>
            <p:nvPr/>
          </p:nvSpPr>
          <p:spPr bwMode="auto">
            <a:xfrm rot="5400000">
              <a:off x="2514320" y="7583863"/>
              <a:ext cx="2244725" cy="2317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宋体" panose="02010600030101010101" pitchFamily="2" charset="-122"/>
                  <a:cs typeface="+mn-cs"/>
                </a:rPr>
                <a:t>1        2        3       4        5        6        7       8</a:t>
              </a:r>
              <a:endPara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9" name="Rectangle 679"/>
            <p:cNvSpPr>
              <a:spLocks noChangeArrowheads="1"/>
            </p:cNvSpPr>
            <p:nvPr/>
          </p:nvSpPr>
          <p:spPr bwMode="auto">
            <a:xfrm rot="16200000">
              <a:off x="1869794" y="7541000"/>
              <a:ext cx="2308225" cy="2317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1" lang="en-US" altLang="zh-CN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ea typeface="宋体" panose="02010600030101010101" pitchFamily="2" charset="-122"/>
                  <a:cs typeface="+mn-cs"/>
                </a:rPr>
                <a:t>16       15     14      13     12      11      10       9</a:t>
              </a:r>
              <a:endPara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0" name="Oval 680"/>
            <p:cNvSpPr>
              <a:spLocks noChangeArrowheads="1"/>
            </p:cNvSpPr>
            <p:nvPr/>
          </p:nvSpPr>
          <p:spPr bwMode="auto">
            <a:xfrm>
              <a:off x="3112807" y="6571038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1" name="Oval 681"/>
            <p:cNvSpPr>
              <a:spLocks noChangeArrowheads="1"/>
            </p:cNvSpPr>
            <p:nvPr/>
          </p:nvSpPr>
          <p:spPr bwMode="auto">
            <a:xfrm>
              <a:off x="3115982" y="6867900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2" name="Oval 682"/>
            <p:cNvSpPr>
              <a:spLocks noChangeArrowheads="1"/>
            </p:cNvSpPr>
            <p:nvPr/>
          </p:nvSpPr>
          <p:spPr bwMode="auto">
            <a:xfrm>
              <a:off x="3119157" y="7179050"/>
              <a:ext cx="109537" cy="123825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3" name="Oval 683"/>
            <p:cNvSpPr>
              <a:spLocks noChangeArrowheads="1"/>
            </p:cNvSpPr>
            <p:nvPr/>
          </p:nvSpPr>
          <p:spPr bwMode="auto">
            <a:xfrm>
              <a:off x="3122332" y="7475913"/>
              <a:ext cx="109537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4" name="Oval 684"/>
            <p:cNvSpPr>
              <a:spLocks noChangeArrowheads="1"/>
            </p:cNvSpPr>
            <p:nvPr/>
          </p:nvSpPr>
          <p:spPr bwMode="auto">
            <a:xfrm>
              <a:off x="3109632" y="7772775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5" name="Oval 685"/>
            <p:cNvSpPr>
              <a:spLocks noChangeArrowheads="1"/>
            </p:cNvSpPr>
            <p:nvPr/>
          </p:nvSpPr>
          <p:spPr bwMode="auto">
            <a:xfrm>
              <a:off x="3112807" y="8069638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6" name="Oval 686"/>
            <p:cNvSpPr>
              <a:spLocks noChangeArrowheads="1"/>
            </p:cNvSpPr>
            <p:nvPr/>
          </p:nvSpPr>
          <p:spPr bwMode="auto">
            <a:xfrm>
              <a:off x="3119157" y="8379200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7" name="Oval 687"/>
            <p:cNvSpPr>
              <a:spLocks noChangeArrowheads="1"/>
            </p:cNvSpPr>
            <p:nvPr/>
          </p:nvSpPr>
          <p:spPr bwMode="auto">
            <a:xfrm>
              <a:off x="3119157" y="8676063"/>
              <a:ext cx="109537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8" name="Oval 688"/>
            <p:cNvSpPr>
              <a:spLocks noChangeArrowheads="1"/>
            </p:cNvSpPr>
            <p:nvPr/>
          </p:nvSpPr>
          <p:spPr bwMode="auto">
            <a:xfrm>
              <a:off x="3417608" y="6548813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9" name="Oval 689"/>
            <p:cNvSpPr>
              <a:spLocks noChangeArrowheads="1"/>
            </p:cNvSpPr>
            <p:nvPr/>
          </p:nvSpPr>
          <p:spPr bwMode="auto">
            <a:xfrm>
              <a:off x="3420783" y="6847263"/>
              <a:ext cx="106362" cy="123825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0" name="Oval 690"/>
            <p:cNvSpPr>
              <a:spLocks noChangeArrowheads="1"/>
            </p:cNvSpPr>
            <p:nvPr/>
          </p:nvSpPr>
          <p:spPr bwMode="auto">
            <a:xfrm>
              <a:off x="3423958" y="7156825"/>
              <a:ext cx="109537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1" name="Oval 691"/>
            <p:cNvSpPr>
              <a:spLocks noChangeArrowheads="1"/>
            </p:cNvSpPr>
            <p:nvPr/>
          </p:nvSpPr>
          <p:spPr bwMode="auto">
            <a:xfrm>
              <a:off x="3427133" y="7453688"/>
              <a:ext cx="109537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2" name="Oval 692"/>
            <p:cNvSpPr>
              <a:spLocks noChangeArrowheads="1"/>
            </p:cNvSpPr>
            <p:nvPr/>
          </p:nvSpPr>
          <p:spPr bwMode="auto">
            <a:xfrm>
              <a:off x="3414433" y="7750550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3" name="Oval 693"/>
            <p:cNvSpPr>
              <a:spLocks noChangeArrowheads="1"/>
            </p:cNvSpPr>
            <p:nvPr/>
          </p:nvSpPr>
          <p:spPr bwMode="auto">
            <a:xfrm>
              <a:off x="3417608" y="8047413"/>
              <a:ext cx="106362" cy="125412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4" name="Oval 694"/>
            <p:cNvSpPr>
              <a:spLocks noChangeArrowheads="1"/>
            </p:cNvSpPr>
            <p:nvPr/>
          </p:nvSpPr>
          <p:spPr bwMode="auto">
            <a:xfrm>
              <a:off x="3423958" y="8356975"/>
              <a:ext cx="106362" cy="125413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5" name="Oval 695"/>
            <p:cNvSpPr>
              <a:spLocks noChangeArrowheads="1"/>
            </p:cNvSpPr>
            <p:nvPr/>
          </p:nvSpPr>
          <p:spPr bwMode="auto">
            <a:xfrm>
              <a:off x="3423958" y="8655425"/>
              <a:ext cx="109537" cy="123825"/>
            </a:xfrm>
            <a:prstGeom prst="ellipse">
              <a:avLst/>
            </a:prstGeom>
            <a:noFill/>
            <a:ln w="19050" cap="rnd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6" name="Freeform 696"/>
            <p:cNvSpPr/>
            <p:nvPr/>
          </p:nvSpPr>
          <p:spPr bwMode="auto">
            <a:xfrm>
              <a:off x="2806419" y="6358313"/>
              <a:ext cx="1033463" cy="2533650"/>
            </a:xfrm>
            <a:custGeom>
              <a:avLst/>
              <a:gdLst/>
              <a:ahLst/>
              <a:cxnLst>
                <a:cxn ang="0">
                  <a:pos x="25" y="94"/>
                </a:cxn>
                <a:cxn ang="0">
                  <a:pos x="0" y="70"/>
                </a:cxn>
                <a:cxn ang="0">
                  <a:pos x="3" y="38"/>
                </a:cxn>
                <a:cxn ang="0">
                  <a:pos x="76" y="0"/>
                </a:cxn>
                <a:cxn ang="0">
                  <a:pos x="593" y="3"/>
                </a:cxn>
                <a:cxn ang="0">
                  <a:pos x="651" y="43"/>
                </a:cxn>
                <a:cxn ang="0">
                  <a:pos x="651" y="62"/>
                </a:cxn>
                <a:cxn ang="0">
                  <a:pos x="629" y="67"/>
                </a:cxn>
                <a:cxn ang="0">
                  <a:pos x="633" y="1556"/>
                </a:cxn>
                <a:cxn ang="0">
                  <a:pos x="589" y="1594"/>
                </a:cxn>
                <a:cxn ang="0">
                  <a:pos x="69" y="1596"/>
                </a:cxn>
                <a:cxn ang="0">
                  <a:pos x="7" y="1548"/>
                </a:cxn>
                <a:cxn ang="0">
                  <a:pos x="25" y="94"/>
                </a:cxn>
              </a:cxnLst>
              <a:rect l="0" t="0" r="r" b="b"/>
              <a:pathLst>
                <a:path w="651" h="1596">
                  <a:moveTo>
                    <a:pt x="25" y="94"/>
                  </a:moveTo>
                  <a:lnTo>
                    <a:pt x="0" y="70"/>
                  </a:lnTo>
                  <a:lnTo>
                    <a:pt x="3" y="38"/>
                  </a:lnTo>
                  <a:lnTo>
                    <a:pt x="76" y="0"/>
                  </a:lnTo>
                  <a:lnTo>
                    <a:pt x="593" y="3"/>
                  </a:lnTo>
                  <a:lnTo>
                    <a:pt x="651" y="43"/>
                  </a:lnTo>
                  <a:lnTo>
                    <a:pt x="651" y="62"/>
                  </a:lnTo>
                  <a:lnTo>
                    <a:pt x="629" y="67"/>
                  </a:lnTo>
                  <a:lnTo>
                    <a:pt x="633" y="1556"/>
                  </a:lnTo>
                  <a:lnTo>
                    <a:pt x="589" y="1594"/>
                  </a:lnTo>
                  <a:lnTo>
                    <a:pt x="69" y="1596"/>
                  </a:lnTo>
                  <a:lnTo>
                    <a:pt x="7" y="1548"/>
                  </a:lnTo>
                  <a:lnTo>
                    <a:pt x="25" y="94"/>
                  </a:lnTo>
                  <a:close/>
                </a:path>
              </a:pathLst>
            </a:custGeom>
            <a:noFill/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宋体" panose="02010600030101010101" pitchFamily="2" charset="-122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56"/>
          <p:cNvSpPr txBox="1"/>
          <p:nvPr/>
        </p:nvSpPr>
        <p:spPr>
          <a:xfrm>
            <a:off x="1084263" y="730250"/>
            <a:ext cx="3086100" cy="244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24</a:t>
            </a:r>
            <a:r>
              <a:rPr lang="zh-CN" altLang="en-US" dirty="0">
                <a:latin typeface="Times New Roman" panose="02020603050405020304" pitchFamily="18" charset="0"/>
              </a:rPr>
              <a:t>针标准公插        连接</a:t>
            </a:r>
            <a:r>
              <a:rPr lang="en-US" altLang="zh-CN" dirty="0">
                <a:latin typeface="Times New Roman" panose="02020603050405020304" pitchFamily="18" charset="0"/>
              </a:rPr>
              <a:t>9</a:t>
            </a:r>
            <a:r>
              <a:rPr lang="zh-CN" altLang="en-US" dirty="0">
                <a:latin typeface="Times New Roman" panose="02020603050405020304" pitchFamily="18" charset="0"/>
              </a:rPr>
              <a:t>组以上</a:t>
            </a:r>
            <a:r>
              <a:rPr lang="en-US" altLang="zh-CN" dirty="0">
                <a:latin typeface="Times New Roman" panose="02020603050405020304" pitchFamily="18" charset="0"/>
              </a:rPr>
              <a:t>12</a:t>
            </a:r>
            <a:r>
              <a:rPr lang="zh-CN" altLang="en-US" dirty="0">
                <a:latin typeface="Times New Roman" panose="02020603050405020304" pitchFamily="18" charset="0"/>
              </a:rPr>
              <a:t>组以下电磁阀</a:t>
            </a:r>
          </a:p>
        </p:txBody>
      </p:sp>
      <p:pic>
        <p:nvPicPr>
          <p:cNvPr id="12291" name="Picture 6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125" y="968375"/>
            <a:ext cx="1084263" cy="44592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2292" name="组合 77"/>
          <p:cNvGrpSpPr/>
          <p:nvPr/>
        </p:nvGrpSpPr>
        <p:grpSpPr>
          <a:xfrm>
            <a:off x="1585913" y="1381125"/>
            <a:ext cx="3675062" cy="3424238"/>
            <a:chOff x="1586100" y="1381115"/>
            <a:chExt cx="3675062" cy="3424053"/>
          </a:xfrm>
        </p:grpSpPr>
        <p:sp>
          <p:nvSpPr>
            <p:cNvPr id="12293" name="Freeform 699"/>
            <p:cNvSpPr/>
            <p:nvPr/>
          </p:nvSpPr>
          <p:spPr>
            <a:xfrm>
              <a:off x="3716477" y="1469537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294" name="Freeform 700"/>
            <p:cNvSpPr/>
            <p:nvPr/>
          </p:nvSpPr>
          <p:spPr>
            <a:xfrm flipV="1">
              <a:off x="3714937" y="1657755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295" name="Text Box 701"/>
            <p:cNvSpPr txBox="1"/>
            <p:nvPr/>
          </p:nvSpPr>
          <p:spPr>
            <a:xfrm>
              <a:off x="4808383" y="1381115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296" name="Text Box 702"/>
            <p:cNvSpPr txBox="1"/>
            <p:nvPr/>
          </p:nvSpPr>
          <p:spPr>
            <a:xfrm>
              <a:off x="4831484" y="1488023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297" name="Text Box 703"/>
            <p:cNvSpPr txBox="1"/>
            <p:nvPr/>
          </p:nvSpPr>
          <p:spPr>
            <a:xfrm>
              <a:off x="5000891" y="1426287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298" name="Freeform 705"/>
            <p:cNvSpPr/>
            <p:nvPr/>
          </p:nvSpPr>
          <p:spPr>
            <a:xfrm>
              <a:off x="3716477" y="2074375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299" name="Freeform 706"/>
            <p:cNvSpPr/>
            <p:nvPr/>
          </p:nvSpPr>
          <p:spPr>
            <a:xfrm flipV="1">
              <a:off x="3714937" y="2262593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00" name="Text Box 707"/>
            <p:cNvSpPr txBox="1"/>
            <p:nvPr/>
          </p:nvSpPr>
          <p:spPr>
            <a:xfrm>
              <a:off x="4808383" y="1985953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01" name="Text Box 708"/>
            <p:cNvSpPr txBox="1"/>
            <p:nvPr/>
          </p:nvSpPr>
          <p:spPr>
            <a:xfrm>
              <a:off x="4831484" y="2092861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02" name="Text Box 709"/>
            <p:cNvSpPr txBox="1"/>
            <p:nvPr/>
          </p:nvSpPr>
          <p:spPr>
            <a:xfrm>
              <a:off x="5000891" y="2031125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303" name="Freeform 711"/>
            <p:cNvSpPr/>
            <p:nvPr/>
          </p:nvSpPr>
          <p:spPr>
            <a:xfrm>
              <a:off x="3716477" y="2680800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04" name="Freeform 712"/>
            <p:cNvSpPr/>
            <p:nvPr/>
          </p:nvSpPr>
          <p:spPr>
            <a:xfrm flipV="1">
              <a:off x="3714937" y="2869018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05" name="Text Box 713"/>
            <p:cNvSpPr txBox="1"/>
            <p:nvPr/>
          </p:nvSpPr>
          <p:spPr>
            <a:xfrm>
              <a:off x="4808383" y="2592378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06" name="Text Box 714"/>
            <p:cNvSpPr txBox="1"/>
            <p:nvPr/>
          </p:nvSpPr>
          <p:spPr>
            <a:xfrm>
              <a:off x="4831484" y="2699286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07" name="Text Box 715"/>
            <p:cNvSpPr txBox="1"/>
            <p:nvPr/>
          </p:nvSpPr>
          <p:spPr>
            <a:xfrm>
              <a:off x="5000891" y="2637550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2308" name="Freeform 717"/>
            <p:cNvSpPr/>
            <p:nvPr/>
          </p:nvSpPr>
          <p:spPr>
            <a:xfrm>
              <a:off x="3716477" y="3287225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09" name="Freeform 718"/>
            <p:cNvSpPr/>
            <p:nvPr/>
          </p:nvSpPr>
          <p:spPr>
            <a:xfrm flipV="1">
              <a:off x="3714937" y="3475443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0" name="Text Box 719"/>
            <p:cNvSpPr txBox="1"/>
            <p:nvPr/>
          </p:nvSpPr>
          <p:spPr>
            <a:xfrm>
              <a:off x="4808383" y="3198803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11" name="Text Box 720"/>
            <p:cNvSpPr txBox="1"/>
            <p:nvPr/>
          </p:nvSpPr>
          <p:spPr>
            <a:xfrm>
              <a:off x="4831484" y="3305711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12" name="Text Box 721"/>
            <p:cNvSpPr txBox="1"/>
            <p:nvPr/>
          </p:nvSpPr>
          <p:spPr>
            <a:xfrm>
              <a:off x="5000891" y="3243975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2313" name="Freeform 723"/>
            <p:cNvSpPr/>
            <p:nvPr/>
          </p:nvSpPr>
          <p:spPr>
            <a:xfrm>
              <a:off x="3716477" y="3893650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4" name="Freeform 724"/>
            <p:cNvSpPr/>
            <p:nvPr/>
          </p:nvSpPr>
          <p:spPr>
            <a:xfrm flipV="1">
              <a:off x="3714937" y="4081868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5" name="Text Box 725"/>
            <p:cNvSpPr txBox="1"/>
            <p:nvPr/>
          </p:nvSpPr>
          <p:spPr>
            <a:xfrm>
              <a:off x="4808383" y="3805228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16" name="Text Box 726"/>
            <p:cNvSpPr txBox="1"/>
            <p:nvPr/>
          </p:nvSpPr>
          <p:spPr>
            <a:xfrm>
              <a:off x="4831484" y="3912136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17" name="Text Box 727"/>
            <p:cNvSpPr txBox="1"/>
            <p:nvPr/>
          </p:nvSpPr>
          <p:spPr>
            <a:xfrm>
              <a:off x="5000891" y="3850400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2318" name="Freeform 729"/>
            <p:cNvSpPr/>
            <p:nvPr/>
          </p:nvSpPr>
          <p:spPr>
            <a:xfrm>
              <a:off x="3716477" y="4500075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19" name="Freeform 730"/>
            <p:cNvSpPr/>
            <p:nvPr/>
          </p:nvSpPr>
          <p:spPr>
            <a:xfrm flipV="1">
              <a:off x="3714937" y="4688293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0" name="Text Box 731"/>
            <p:cNvSpPr txBox="1"/>
            <p:nvPr/>
          </p:nvSpPr>
          <p:spPr>
            <a:xfrm>
              <a:off x="4808383" y="4411653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21" name="Text Box 732"/>
            <p:cNvSpPr txBox="1"/>
            <p:nvPr/>
          </p:nvSpPr>
          <p:spPr>
            <a:xfrm>
              <a:off x="4831484" y="4518561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22" name="Text Box 733"/>
            <p:cNvSpPr txBox="1"/>
            <p:nvPr/>
          </p:nvSpPr>
          <p:spPr>
            <a:xfrm>
              <a:off x="5000891" y="4456825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12323" name="Freeform 737"/>
            <p:cNvSpPr/>
            <p:nvPr/>
          </p:nvSpPr>
          <p:spPr>
            <a:xfrm flipH="1">
              <a:off x="2023361" y="1496525"/>
              <a:ext cx="1155049" cy="90344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4" name="Freeform 738"/>
            <p:cNvSpPr/>
            <p:nvPr/>
          </p:nvSpPr>
          <p:spPr>
            <a:xfrm flipH="1" flipV="1">
              <a:off x="2024901" y="1684742"/>
              <a:ext cx="1155049" cy="90344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5" name="Text Box 739"/>
            <p:cNvSpPr txBox="1"/>
            <p:nvPr/>
          </p:nvSpPr>
          <p:spPr>
            <a:xfrm flipH="1">
              <a:off x="1827773" y="1408103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26" name="Text Box 740"/>
            <p:cNvSpPr txBox="1"/>
            <p:nvPr/>
          </p:nvSpPr>
          <p:spPr>
            <a:xfrm flipH="1">
              <a:off x="1837014" y="1515010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27" name="Text Box 741"/>
            <p:cNvSpPr txBox="1"/>
            <p:nvPr/>
          </p:nvSpPr>
          <p:spPr>
            <a:xfrm flipH="1">
              <a:off x="1633725" y="1453275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12328" name="Freeform 743"/>
            <p:cNvSpPr/>
            <p:nvPr/>
          </p:nvSpPr>
          <p:spPr>
            <a:xfrm flipH="1">
              <a:off x="2023361" y="2101362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29" name="Freeform 744"/>
            <p:cNvSpPr/>
            <p:nvPr/>
          </p:nvSpPr>
          <p:spPr>
            <a:xfrm flipH="1" flipV="1">
              <a:off x="2024901" y="2289580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30" name="Text Box 745"/>
            <p:cNvSpPr txBox="1"/>
            <p:nvPr/>
          </p:nvSpPr>
          <p:spPr>
            <a:xfrm flipH="1">
              <a:off x="1827773" y="2012940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31" name="Text Box 746"/>
            <p:cNvSpPr txBox="1"/>
            <p:nvPr/>
          </p:nvSpPr>
          <p:spPr>
            <a:xfrm flipH="1">
              <a:off x="1837014" y="2119848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32" name="Text Box 747"/>
            <p:cNvSpPr txBox="1"/>
            <p:nvPr/>
          </p:nvSpPr>
          <p:spPr>
            <a:xfrm flipH="1">
              <a:off x="1633725" y="2058112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2333" name="Freeform 749"/>
            <p:cNvSpPr/>
            <p:nvPr/>
          </p:nvSpPr>
          <p:spPr>
            <a:xfrm flipH="1">
              <a:off x="2023361" y="2707787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34" name="Freeform 750"/>
            <p:cNvSpPr/>
            <p:nvPr/>
          </p:nvSpPr>
          <p:spPr>
            <a:xfrm flipH="1" flipV="1">
              <a:off x="2024901" y="2896005"/>
              <a:ext cx="1155049" cy="90345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35" name="Text Box 751"/>
            <p:cNvSpPr txBox="1"/>
            <p:nvPr/>
          </p:nvSpPr>
          <p:spPr>
            <a:xfrm flipH="1">
              <a:off x="1827773" y="2619365"/>
              <a:ext cx="25873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36" name="Text Box 752"/>
            <p:cNvSpPr txBox="1"/>
            <p:nvPr/>
          </p:nvSpPr>
          <p:spPr>
            <a:xfrm flipH="1">
              <a:off x="1837014" y="2726273"/>
              <a:ext cx="226390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37" name="Text Box 753"/>
            <p:cNvSpPr txBox="1"/>
            <p:nvPr/>
          </p:nvSpPr>
          <p:spPr>
            <a:xfrm flipH="1">
              <a:off x="1633725" y="2664537"/>
              <a:ext cx="260271" cy="2439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12338" name="Freeform 755"/>
            <p:cNvSpPr/>
            <p:nvPr/>
          </p:nvSpPr>
          <p:spPr>
            <a:xfrm flipH="1">
              <a:off x="2022662" y="3314505"/>
              <a:ext cx="1155700" cy="90488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39" name="Freeform 756"/>
            <p:cNvSpPr/>
            <p:nvPr/>
          </p:nvSpPr>
          <p:spPr>
            <a:xfrm flipH="1" flipV="1">
              <a:off x="2024250" y="3501830"/>
              <a:ext cx="1155700" cy="90488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40" name="Text Box 757"/>
            <p:cNvSpPr txBox="1"/>
            <p:nvPr/>
          </p:nvSpPr>
          <p:spPr>
            <a:xfrm flipH="1">
              <a:off x="1827400" y="3225790"/>
              <a:ext cx="25876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41" name="Text Box 758"/>
            <p:cNvSpPr txBox="1"/>
            <p:nvPr/>
          </p:nvSpPr>
          <p:spPr>
            <a:xfrm flipH="1">
              <a:off x="1836925" y="3332153"/>
              <a:ext cx="225425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42" name="Text Box 759"/>
            <p:cNvSpPr txBox="1"/>
            <p:nvPr/>
          </p:nvSpPr>
          <p:spPr>
            <a:xfrm flipH="1">
              <a:off x="1586100" y="3260715"/>
              <a:ext cx="3365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12343" name="Freeform 761"/>
            <p:cNvSpPr/>
            <p:nvPr/>
          </p:nvSpPr>
          <p:spPr>
            <a:xfrm flipH="1">
              <a:off x="2022662" y="3920930"/>
              <a:ext cx="1155700" cy="90488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44" name="Freeform 762"/>
            <p:cNvSpPr/>
            <p:nvPr/>
          </p:nvSpPr>
          <p:spPr>
            <a:xfrm flipH="1" flipV="1">
              <a:off x="2024250" y="4108255"/>
              <a:ext cx="1155700" cy="90488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45" name="Text Box 763"/>
            <p:cNvSpPr txBox="1"/>
            <p:nvPr/>
          </p:nvSpPr>
          <p:spPr>
            <a:xfrm flipH="1">
              <a:off x="1827400" y="3832215"/>
              <a:ext cx="25876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46" name="Text Box 764"/>
            <p:cNvSpPr txBox="1"/>
            <p:nvPr/>
          </p:nvSpPr>
          <p:spPr>
            <a:xfrm flipH="1">
              <a:off x="1836925" y="3938578"/>
              <a:ext cx="22701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47" name="Text Box 765"/>
            <p:cNvSpPr txBox="1"/>
            <p:nvPr/>
          </p:nvSpPr>
          <p:spPr>
            <a:xfrm flipH="1">
              <a:off x="1589275" y="3867140"/>
              <a:ext cx="3365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11</a:t>
              </a:r>
            </a:p>
          </p:txBody>
        </p:sp>
        <p:sp>
          <p:nvSpPr>
            <p:cNvPr id="12348" name="Freeform 767"/>
            <p:cNvSpPr/>
            <p:nvPr/>
          </p:nvSpPr>
          <p:spPr>
            <a:xfrm flipH="1">
              <a:off x="2022662" y="4527355"/>
              <a:ext cx="1155700" cy="90488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49" name="Freeform 768"/>
            <p:cNvSpPr/>
            <p:nvPr/>
          </p:nvSpPr>
          <p:spPr>
            <a:xfrm flipH="1" flipV="1">
              <a:off x="2024250" y="4714680"/>
              <a:ext cx="1155700" cy="90488"/>
            </a:xfrm>
            <a:custGeom>
              <a:avLst/>
              <a:gdLst>
                <a:gd name="txL" fmla="*/ 0 w 750"/>
                <a:gd name="txT" fmla="*/ 0 h 60"/>
                <a:gd name="txR" fmla="*/ 750 w 750"/>
                <a:gd name="txB" fmla="*/ 60 h 60"/>
              </a:gdLst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50" h="60">
                  <a:moveTo>
                    <a:pt x="0" y="0"/>
                  </a:moveTo>
                  <a:lnTo>
                    <a:pt x="36" y="60"/>
                  </a:lnTo>
                  <a:lnTo>
                    <a:pt x="750" y="60"/>
                  </a:lnTo>
                </a:path>
              </a:pathLst>
            </a:custGeom>
            <a:noFill/>
            <a:ln w="9525" cap="flat" cmpd="sng">
              <a:solidFill>
                <a:schemeClr val="tx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50" name="Text Box 769"/>
            <p:cNvSpPr txBox="1"/>
            <p:nvPr/>
          </p:nvSpPr>
          <p:spPr>
            <a:xfrm flipH="1">
              <a:off x="1827400" y="4438640"/>
              <a:ext cx="258762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2351" name="Text Box 770"/>
            <p:cNvSpPr txBox="1"/>
            <p:nvPr/>
          </p:nvSpPr>
          <p:spPr>
            <a:xfrm flipH="1">
              <a:off x="1836925" y="4545003"/>
              <a:ext cx="225425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12352" name="Text Box 771"/>
            <p:cNvSpPr txBox="1"/>
            <p:nvPr/>
          </p:nvSpPr>
          <p:spPr>
            <a:xfrm flipH="1">
              <a:off x="1605150" y="4483090"/>
              <a:ext cx="336550" cy="244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latin typeface="Times New Roman" panose="02020603050405020304" pitchFamily="18" charset="0"/>
                </a:rPr>
                <a:t>12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圆角矩形 134"/>
          <p:cNvSpPr/>
          <p:nvPr/>
        </p:nvSpPr>
        <p:spPr>
          <a:xfrm>
            <a:off x="5880100" y="4535488"/>
            <a:ext cx="260350" cy="395287"/>
          </a:xfrm>
          <a:prstGeom prst="roundRect">
            <a:avLst>
              <a:gd name="adj" fmla="val 22417"/>
            </a:avLst>
          </a:prstGeom>
          <a:noFill/>
          <a:ln w="3810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/>
          <p:nvPr/>
        </p:nvSpPr>
        <p:spPr>
          <a:xfrm>
            <a:off x="814388" y="1165225"/>
            <a:ext cx="5527675" cy="72936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1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） </a:t>
            </a:r>
            <a:r>
              <a:rPr lang="en-US" altLang="zh-CN" dirty="0" smtClean="0">
                <a:ea typeface="新宋体" panose="02010609030101010101" pitchFamily="49" charset="-122"/>
              </a:rPr>
              <a:t>KBS</a:t>
            </a:r>
            <a:r>
              <a:rPr lang="en-US" altLang="zh-CN" dirty="0" smtClean="0">
                <a:latin typeface="Times New Roman" panose="02020603050405020304" pitchFamily="18" charset="0"/>
                <a:ea typeface="新宋体" panose="02010609030101010101" pitchFamily="49" charset="-122"/>
              </a:rPr>
              <a:t>100 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可以控制 </a:t>
            </a: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DC24V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的电磁阀， 也可以控制 </a:t>
            </a: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AC220V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的电磁阀，控制器内部有一个输出电压的选择开关，务需根据使用的电磁阀选择正确的开关位置，否则会永久损坏电磁阀。</a:t>
            </a: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  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特别！ 如果选择输出电压为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AC220V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，但连接的负载是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DC24V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的电磁阀，哪么将损坏电磁阀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endParaRPr lang="zh-CN" altLang="en-US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2</a:t>
            </a:r>
            <a:r>
              <a:rPr lang="zh-CN" altLang="en-US" dirty="0" smtClean="0">
                <a:latin typeface="Times New Roman" panose="02020603050405020304" pitchFamily="18" charset="0"/>
                <a:ea typeface="新宋体" panose="02010609030101010101" pitchFamily="49" charset="-122"/>
              </a:rPr>
              <a:t>）</a:t>
            </a:r>
            <a:r>
              <a:rPr lang="en-US" altLang="zh-CN" dirty="0" smtClean="0">
                <a:ea typeface="新宋体" panose="02010609030101010101" pitchFamily="49" charset="-122"/>
              </a:rPr>
              <a:t>KBS</a:t>
            </a:r>
            <a:r>
              <a:rPr lang="en-US" altLang="zh-CN" dirty="0" smtClean="0">
                <a:latin typeface="Times New Roman" panose="02020603050405020304" pitchFamily="18" charset="0"/>
                <a:ea typeface="新宋体" panose="02010609030101010101" pitchFamily="49" charset="-122"/>
              </a:rPr>
              <a:t>100 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接收三种注塑信号  </a:t>
            </a: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DC24V    AC220V   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或  无源触点，控制器内部有一个跳线：</a:t>
            </a: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         当跳线在‘有源信号’位置时，接收</a:t>
            </a: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DC24V 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或 </a:t>
            </a: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AC220V 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均可</a:t>
            </a: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;   </a:t>
            </a: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         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当跳线在‘无源信号’位置时，</a:t>
            </a:r>
            <a:r>
              <a:rPr lang="zh-CN" altLang="en-US" b="1" dirty="0">
                <a:latin typeface="Times New Roman" panose="02020603050405020304" pitchFamily="18" charset="0"/>
                <a:ea typeface="新宋体" panose="02010609030101010101" pitchFamily="49" charset="-122"/>
              </a:rPr>
              <a:t>只接收无源触点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信号</a:t>
            </a:r>
            <a:endParaRPr lang="en-US" altLang="zh-CN" dirty="0"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   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特别！如果跳线在‘无源信号’位置，但外部连接了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DC24V  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或  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AC220V 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新宋体" panose="02010609030101010101" pitchFamily="49" charset="-122"/>
              </a:rPr>
              <a:t>信号时，将损坏控 制器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  <a:ea typeface="新宋体" panose="02010609030101010101" pitchFamily="49" charset="-122"/>
            </a:endParaRP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3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） 控制器输出端连接器的接线方式必须与模具的接线方式相一致。</a:t>
            </a: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  <a:ea typeface="新宋体" panose="02010609030101010101" pitchFamily="49" charset="-122"/>
              </a:rPr>
              <a:t>4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） 确认控制器的工作输入电压是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</a:rPr>
              <a:t>AC220V</a:t>
            </a:r>
            <a:r>
              <a:rPr lang="zh-CN" altLang="en-US" dirty="0">
                <a:latin typeface="Times New Roman" panose="02020603050405020304" pitchFamily="18" charset="0"/>
              </a:rPr>
              <a:t>），必须正确接线。</a:t>
            </a:r>
          </a:p>
          <a:p>
            <a:pPr algn="just">
              <a:lnSpc>
                <a:spcPct val="180000"/>
              </a:lnSpc>
              <a:buFont typeface="Wingdings" panose="05000000000000000000" pitchFamily="2" charset="2"/>
              <a:buNone/>
            </a:pPr>
            <a:r>
              <a:rPr lang="en-US" altLang="zh-CN" dirty="0">
                <a:latin typeface="Times New Roman" panose="02020603050405020304" pitchFamily="18" charset="0"/>
              </a:rPr>
              <a:t>5</a:t>
            </a:r>
            <a:r>
              <a:rPr lang="zh-CN" altLang="en-US" dirty="0">
                <a:latin typeface="Times New Roman" panose="02020603050405020304" pitchFamily="18" charset="0"/>
              </a:rPr>
              <a:t>）  确认保护地线可靠连接。</a:t>
            </a:r>
          </a:p>
        </p:txBody>
      </p:sp>
      <p:sp>
        <p:nvSpPr>
          <p:cNvPr id="13316" name="Text Box 118"/>
          <p:cNvSpPr txBox="1"/>
          <p:nvPr/>
        </p:nvSpPr>
        <p:spPr>
          <a:xfrm>
            <a:off x="765175" y="720725"/>
            <a:ext cx="1220788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13.  </a:t>
            </a:r>
            <a:r>
              <a:rPr lang="zh-CN" altLang="en-US" sz="1200" b="1" dirty="0">
                <a:latin typeface="Times New Roman" panose="02020603050405020304" pitchFamily="18" charset="0"/>
              </a:rPr>
              <a:t>注意事项：</a:t>
            </a:r>
          </a:p>
        </p:txBody>
      </p:sp>
      <p:grpSp>
        <p:nvGrpSpPr>
          <p:cNvPr id="13317" name="组合 132"/>
          <p:cNvGrpSpPr/>
          <p:nvPr/>
        </p:nvGrpSpPr>
        <p:grpSpPr>
          <a:xfrm>
            <a:off x="1111250" y="2447925"/>
            <a:ext cx="4832350" cy="3468688"/>
            <a:chOff x="1093722" y="2187392"/>
            <a:chExt cx="4831969" cy="3469777"/>
          </a:xfrm>
        </p:grpSpPr>
        <p:grpSp>
          <p:nvGrpSpPr>
            <p:cNvPr id="13318" name="组合 102"/>
            <p:cNvGrpSpPr/>
            <p:nvPr/>
          </p:nvGrpSpPr>
          <p:grpSpPr>
            <a:xfrm>
              <a:off x="2106722" y="2429432"/>
              <a:ext cx="3818969" cy="2967324"/>
              <a:chOff x="1739148" y="2339780"/>
              <a:chExt cx="2456897" cy="1728000"/>
            </a:xfrm>
          </p:grpSpPr>
          <p:sp>
            <p:nvSpPr>
              <p:cNvPr id="13342" name="圆角矩形 93"/>
              <p:cNvSpPr/>
              <p:nvPr/>
            </p:nvSpPr>
            <p:spPr>
              <a:xfrm>
                <a:off x="1739153" y="2456330"/>
                <a:ext cx="2303930" cy="1476000"/>
              </a:xfrm>
              <a:prstGeom prst="roundRect">
                <a:avLst>
                  <a:gd name="adj" fmla="val 0"/>
                </a:avLst>
              </a:prstGeom>
              <a:noFill/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cxnSp>
            <p:nvCxnSpPr>
              <p:cNvPr id="13343" name="直接连接符 95"/>
              <p:cNvCxnSpPr/>
              <p:nvPr/>
            </p:nvCxnSpPr>
            <p:spPr>
              <a:xfrm flipV="1">
                <a:off x="1748118" y="2411506"/>
                <a:ext cx="71717" cy="44823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3344" name="直接连接符 96"/>
              <p:cNvCxnSpPr/>
              <p:nvPr/>
            </p:nvCxnSpPr>
            <p:spPr>
              <a:xfrm>
                <a:off x="1739148" y="3935551"/>
                <a:ext cx="71717" cy="44823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3345" name="直接连接符 99"/>
              <p:cNvCxnSpPr/>
              <p:nvPr/>
            </p:nvCxnSpPr>
            <p:spPr>
              <a:xfrm>
                <a:off x="1819835" y="2411506"/>
                <a:ext cx="2232212" cy="0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3346" name="直接连接符 100"/>
              <p:cNvCxnSpPr/>
              <p:nvPr/>
            </p:nvCxnSpPr>
            <p:spPr>
              <a:xfrm>
                <a:off x="1810870" y="3980330"/>
                <a:ext cx="2232212" cy="0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sp>
            <p:nvSpPr>
              <p:cNvPr id="13347" name="圆角矩形 101"/>
              <p:cNvSpPr/>
              <p:nvPr/>
            </p:nvSpPr>
            <p:spPr>
              <a:xfrm>
                <a:off x="4052045" y="2339780"/>
                <a:ext cx="144000" cy="172800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905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3319" name="矩形 103"/>
            <p:cNvSpPr/>
            <p:nvPr/>
          </p:nvSpPr>
          <p:spPr>
            <a:xfrm>
              <a:off x="1954329" y="2752167"/>
              <a:ext cx="152400" cy="720000"/>
            </a:xfrm>
            <a:prstGeom prst="rect">
              <a:avLst/>
            </a:prstGeom>
            <a:noFill/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3320" name="矩形 104"/>
            <p:cNvSpPr/>
            <p:nvPr/>
          </p:nvSpPr>
          <p:spPr>
            <a:xfrm>
              <a:off x="1954330" y="3729318"/>
              <a:ext cx="152400" cy="1332000"/>
            </a:xfrm>
            <a:prstGeom prst="rect">
              <a:avLst/>
            </a:prstGeom>
            <a:noFill/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3321" name="矩形 105"/>
            <p:cNvSpPr/>
            <p:nvPr/>
          </p:nvSpPr>
          <p:spPr>
            <a:xfrm>
              <a:off x="2707361" y="4096874"/>
              <a:ext cx="797860" cy="325346"/>
            </a:xfrm>
            <a:prstGeom prst="rect">
              <a:avLst/>
            </a:prstGeom>
            <a:noFill/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3322" name="矩形 106"/>
            <p:cNvSpPr/>
            <p:nvPr/>
          </p:nvSpPr>
          <p:spPr>
            <a:xfrm>
              <a:off x="2859761" y="4150664"/>
              <a:ext cx="510990" cy="216000"/>
            </a:xfrm>
            <a:prstGeom prst="rect">
              <a:avLst/>
            </a:prstGeom>
            <a:solidFill>
              <a:schemeClr val="accent2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3323" name="TextBox 107"/>
            <p:cNvSpPr txBox="1"/>
            <p:nvPr/>
          </p:nvSpPr>
          <p:spPr>
            <a:xfrm rot="-5400000">
              <a:off x="2423905" y="4155127"/>
              <a:ext cx="425116" cy="2142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600" dirty="0">
                  <a:latin typeface="Times New Roman" panose="02020603050405020304" pitchFamily="18" charset="0"/>
                </a:rPr>
                <a:t>DC24V</a:t>
              </a:r>
              <a:endParaRPr lang="zh-CN" altLang="en-US" sz="600" dirty="0">
                <a:latin typeface="Times New Roman" panose="02020603050405020304" pitchFamily="18" charset="0"/>
              </a:endParaRPr>
            </a:p>
          </p:txBody>
        </p:sp>
        <p:sp>
          <p:nvSpPr>
            <p:cNvPr id="13324" name="TextBox 108"/>
            <p:cNvSpPr txBox="1"/>
            <p:nvPr/>
          </p:nvSpPr>
          <p:spPr>
            <a:xfrm rot="-5400000">
              <a:off x="3381837" y="4164780"/>
              <a:ext cx="463588" cy="2308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600" dirty="0">
                  <a:latin typeface="Times New Roman" panose="02020603050405020304" pitchFamily="18" charset="0"/>
                </a:rPr>
                <a:t>AC220V</a:t>
              </a:r>
              <a:endParaRPr lang="zh-CN" altLang="en-US" sz="600" dirty="0">
                <a:latin typeface="Times New Roman" panose="02020603050405020304" pitchFamily="18" charset="0"/>
              </a:endParaRPr>
            </a:p>
          </p:txBody>
        </p:sp>
        <p:sp>
          <p:nvSpPr>
            <p:cNvPr id="13325" name="矩形 110"/>
            <p:cNvSpPr/>
            <p:nvPr/>
          </p:nvSpPr>
          <p:spPr>
            <a:xfrm>
              <a:off x="2949407" y="4186522"/>
              <a:ext cx="180000" cy="144000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3326" name="组合 117"/>
            <p:cNvGrpSpPr/>
            <p:nvPr/>
          </p:nvGrpSpPr>
          <p:grpSpPr>
            <a:xfrm>
              <a:off x="2886657" y="2931463"/>
              <a:ext cx="108000" cy="412800"/>
              <a:chOff x="2232212" y="2823883"/>
              <a:chExt cx="108000" cy="412800"/>
            </a:xfrm>
          </p:grpSpPr>
          <p:sp>
            <p:nvSpPr>
              <p:cNvPr id="13339" name="椭圆 111"/>
              <p:cNvSpPr/>
              <p:nvPr/>
            </p:nvSpPr>
            <p:spPr>
              <a:xfrm>
                <a:off x="2232212" y="28238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40" name="椭圆 112"/>
              <p:cNvSpPr/>
              <p:nvPr/>
            </p:nvSpPr>
            <p:spPr>
              <a:xfrm>
                <a:off x="2232212" y="29762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41" name="椭圆 113"/>
              <p:cNvSpPr/>
              <p:nvPr/>
            </p:nvSpPr>
            <p:spPr>
              <a:xfrm>
                <a:off x="2232212" y="31286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3327" name="组合 118"/>
            <p:cNvGrpSpPr/>
            <p:nvPr/>
          </p:nvGrpSpPr>
          <p:grpSpPr>
            <a:xfrm>
              <a:off x="2716317" y="2931458"/>
              <a:ext cx="108000" cy="412800"/>
              <a:chOff x="2232212" y="2823883"/>
              <a:chExt cx="108000" cy="412800"/>
            </a:xfrm>
          </p:grpSpPr>
          <p:sp>
            <p:nvSpPr>
              <p:cNvPr id="13336" name="椭圆 119"/>
              <p:cNvSpPr/>
              <p:nvPr/>
            </p:nvSpPr>
            <p:spPr>
              <a:xfrm>
                <a:off x="2232212" y="28238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37" name="椭圆 120"/>
              <p:cNvSpPr/>
              <p:nvPr/>
            </p:nvSpPr>
            <p:spPr>
              <a:xfrm>
                <a:off x="2232212" y="29762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38" name="椭圆 121"/>
              <p:cNvSpPr/>
              <p:nvPr/>
            </p:nvSpPr>
            <p:spPr>
              <a:xfrm>
                <a:off x="2232212" y="31286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3328" name="TextBox 122"/>
            <p:cNvSpPr txBox="1"/>
            <p:nvPr/>
          </p:nvSpPr>
          <p:spPr>
            <a:xfrm>
              <a:off x="2142587" y="2913534"/>
              <a:ext cx="595035" cy="27699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800" dirty="0">
                  <a:latin typeface="Times New Roman" panose="02020603050405020304" pitchFamily="18" charset="0"/>
                </a:rPr>
                <a:t>有源信号</a:t>
              </a:r>
            </a:p>
          </p:txBody>
        </p:sp>
        <p:sp>
          <p:nvSpPr>
            <p:cNvPr id="13329" name="TextBox 123"/>
            <p:cNvSpPr txBox="1"/>
            <p:nvPr/>
          </p:nvSpPr>
          <p:spPr>
            <a:xfrm>
              <a:off x="2142582" y="3074899"/>
              <a:ext cx="594988" cy="2770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800" dirty="0">
                  <a:latin typeface="Times New Roman" panose="02020603050405020304" pitchFamily="18" charset="0"/>
                </a:rPr>
                <a:t>无源信号</a:t>
              </a:r>
            </a:p>
          </p:txBody>
        </p:sp>
        <p:sp>
          <p:nvSpPr>
            <p:cNvPr id="13330" name="矩形 124"/>
            <p:cNvSpPr/>
            <p:nvPr/>
          </p:nvSpPr>
          <p:spPr>
            <a:xfrm>
              <a:off x="2734256" y="2949391"/>
              <a:ext cx="72000" cy="216000"/>
            </a:xfrm>
            <a:prstGeom prst="rect">
              <a:avLst/>
            </a:prstGeom>
            <a:solidFill>
              <a:srgbClr val="FF0000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3331" name="矩形 125"/>
            <p:cNvSpPr/>
            <p:nvPr/>
          </p:nvSpPr>
          <p:spPr>
            <a:xfrm>
              <a:off x="2904586" y="2958351"/>
              <a:ext cx="72000" cy="216000"/>
            </a:xfrm>
            <a:prstGeom prst="rect">
              <a:avLst/>
            </a:prstGeom>
            <a:solidFill>
              <a:srgbClr val="FF0000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cxnSp>
          <p:nvCxnSpPr>
            <p:cNvPr id="13332" name="直接箭头连接符 127"/>
            <p:cNvCxnSpPr/>
            <p:nvPr/>
          </p:nvCxnSpPr>
          <p:spPr>
            <a:xfrm flipV="1">
              <a:off x="2438421" y="4428568"/>
              <a:ext cx="448236" cy="1111624"/>
            </a:xfrm>
            <a:prstGeom prst="straightConnector1">
              <a:avLst/>
            </a:prstGeom>
            <a:ln w="28575" cap="flat" cmpd="sng">
              <a:solidFill>
                <a:srgbClr val="292929"/>
              </a:solidFill>
              <a:prstDash val="solid"/>
              <a:headEnd type="none" w="med" len="med"/>
              <a:tailEnd type="arrow" w="med" len="med"/>
            </a:ln>
          </p:spPr>
        </p:cxnSp>
        <p:sp>
          <p:nvSpPr>
            <p:cNvPr id="13333" name="TextBox 128"/>
            <p:cNvSpPr txBox="1"/>
            <p:nvPr/>
          </p:nvSpPr>
          <p:spPr>
            <a:xfrm>
              <a:off x="2438419" y="5334004"/>
              <a:ext cx="1274708" cy="3231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dirty="0">
                  <a:latin typeface="Times New Roman" panose="02020603050405020304" pitchFamily="18" charset="0"/>
                </a:rPr>
                <a:t>输出电压选择  开关</a:t>
              </a:r>
            </a:p>
          </p:txBody>
        </p:sp>
        <p:cxnSp>
          <p:nvCxnSpPr>
            <p:cNvPr id="13334" name="直接箭头连接符 129"/>
            <p:cNvCxnSpPr/>
            <p:nvPr/>
          </p:nvCxnSpPr>
          <p:spPr>
            <a:xfrm>
              <a:off x="1990165" y="2339788"/>
              <a:ext cx="770986" cy="475133"/>
            </a:xfrm>
            <a:prstGeom prst="straightConnector1">
              <a:avLst/>
            </a:prstGeom>
            <a:ln w="28575" cap="flat" cmpd="sng">
              <a:solidFill>
                <a:srgbClr val="292929"/>
              </a:solidFill>
              <a:prstDash val="solid"/>
              <a:headEnd type="none" w="med" len="med"/>
              <a:tailEnd type="arrow" w="med" len="med"/>
            </a:ln>
          </p:spPr>
        </p:cxnSp>
        <p:sp>
          <p:nvSpPr>
            <p:cNvPr id="13335" name="TextBox 131"/>
            <p:cNvSpPr txBox="1"/>
            <p:nvPr/>
          </p:nvSpPr>
          <p:spPr>
            <a:xfrm>
              <a:off x="1093722" y="2187392"/>
              <a:ext cx="986167" cy="2939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dirty="0">
                  <a:latin typeface="Times New Roman" panose="02020603050405020304" pitchFamily="18" charset="0"/>
                </a:rPr>
                <a:t>信号类型 跳线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组合 36"/>
          <p:cNvGrpSpPr/>
          <p:nvPr/>
        </p:nvGrpSpPr>
        <p:grpSpPr>
          <a:xfrm>
            <a:off x="915988" y="715963"/>
            <a:ext cx="1511300" cy="1795462"/>
            <a:chOff x="1498600" y="5019675"/>
            <a:chExt cx="1511300" cy="1795463"/>
          </a:xfrm>
        </p:grpSpPr>
        <p:sp>
          <p:nvSpPr>
            <p:cNvPr id="19" name="圆角矩形 18"/>
            <p:cNvSpPr/>
            <p:nvPr/>
          </p:nvSpPr>
          <p:spPr>
            <a:xfrm>
              <a:off x="1498600" y="5175250"/>
              <a:ext cx="1511300" cy="1512888"/>
            </a:xfrm>
            <a:prstGeom prst="roundRect">
              <a:avLst>
                <a:gd name="adj" fmla="val 4518"/>
              </a:avLst>
            </a:prstGeom>
            <a:solidFill>
              <a:srgbClr val="454545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3" name="组合 36"/>
            <p:cNvGrpSpPr/>
            <p:nvPr/>
          </p:nvGrpSpPr>
          <p:grpSpPr>
            <a:xfrm>
              <a:off x="1565676" y="5954067"/>
              <a:ext cx="1376261" cy="648000"/>
              <a:chOff x="1716398" y="4355114"/>
              <a:chExt cx="1376261" cy="648000"/>
            </a:xfrm>
            <a:solidFill>
              <a:srgbClr val="C00000"/>
            </a:solidFill>
          </p:grpSpPr>
          <p:sp>
            <p:nvSpPr>
              <p:cNvPr id="21" name="圆角矩形 20"/>
              <p:cNvSpPr/>
              <p:nvPr/>
            </p:nvSpPr>
            <p:spPr>
              <a:xfrm>
                <a:off x="1716398" y="4355114"/>
                <a:ext cx="648000" cy="648000"/>
              </a:xfrm>
              <a:prstGeom prst="roundRect">
                <a:avLst>
                  <a:gd name="adj" fmla="val 10309"/>
                </a:avLst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0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2" name="圆角矩形 21"/>
              <p:cNvSpPr/>
              <p:nvPr/>
            </p:nvSpPr>
            <p:spPr>
              <a:xfrm>
                <a:off x="2444659" y="4355114"/>
                <a:ext cx="648000" cy="648000"/>
              </a:xfrm>
              <a:prstGeom prst="roundRect">
                <a:avLst>
                  <a:gd name="adj" fmla="val 10309"/>
                </a:avLst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0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4" name="组合 39"/>
            <p:cNvGrpSpPr/>
            <p:nvPr/>
          </p:nvGrpSpPr>
          <p:grpSpPr>
            <a:xfrm>
              <a:off x="1565676" y="5241944"/>
              <a:ext cx="1376261" cy="648000"/>
              <a:chOff x="1716398" y="4355114"/>
              <a:chExt cx="1376261" cy="648000"/>
            </a:xfrm>
            <a:solidFill>
              <a:srgbClr val="C00000"/>
            </a:solidFill>
          </p:grpSpPr>
          <p:sp>
            <p:nvSpPr>
              <p:cNvPr id="24" name="圆角矩形 23"/>
              <p:cNvSpPr/>
              <p:nvPr/>
            </p:nvSpPr>
            <p:spPr>
              <a:xfrm>
                <a:off x="1716398" y="4355114"/>
                <a:ext cx="648000" cy="648000"/>
              </a:xfrm>
              <a:prstGeom prst="roundRect">
                <a:avLst>
                  <a:gd name="adj" fmla="val 10309"/>
                </a:avLst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0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5" name="圆角矩形 24"/>
              <p:cNvSpPr/>
              <p:nvPr/>
            </p:nvSpPr>
            <p:spPr>
              <a:xfrm>
                <a:off x="2444659" y="4355114"/>
                <a:ext cx="648000" cy="648000"/>
              </a:xfrm>
              <a:prstGeom prst="roundRect">
                <a:avLst>
                  <a:gd name="adj" fmla="val 10309"/>
                </a:avLst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10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6" name="椭圆 25"/>
            <p:cNvSpPr/>
            <p:nvPr/>
          </p:nvSpPr>
          <p:spPr>
            <a:xfrm>
              <a:off x="1927225" y="5600700"/>
              <a:ext cx="647700" cy="6477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1987550" y="5659438"/>
              <a:ext cx="525463" cy="525462"/>
            </a:xfrm>
            <a:prstGeom prst="ellipse">
              <a:avLst/>
            </a:prstGeom>
            <a:solidFill>
              <a:srgbClr val="C000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346" name="TextBox 44"/>
            <p:cNvSpPr txBox="1"/>
            <p:nvPr/>
          </p:nvSpPr>
          <p:spPr>
            <a:xfrm>
              <a:off x="2422525" y="5275263"/>
              <a:ext cx="482600" cy="33813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6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SET</a:t>
              </a:r>
              <a:endParaRPr lang="zh-CN" altLang="en-US" sz="16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9" name="椭圆 28"/>
            <p:cNvSpPr/>
            <p:nvPr/>
          </p:nvSpPr>
          <p:spPr>
            <a:xfrm>
              <a:off x="2032000" y="5703888"/>
              <a:ext cx="431800" cy="4318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14348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7175" y="5019675"/>
              <a:ext cx="614363" cy="63817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4349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1527175" y="6176963"/>
              <a:ext cx="614363" cy="63817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2" name="任意多边形 31"/>
            <p:cNvSpPr/>
            <p:nvPr/>
          </p:nvSpPr>
          <p:spPr>
            <a:xfrm>
              <a:off x="2301875" y="6189663"/>
              <a:ext cx="576263" cy="142875"/>
            </a:xfrm>
            <a:custGeom>
              <a:avLst/>
              <a:gdLst>
                <a:gd name="connsiteX0" fmla="*/ 304800 w 304800"/>
                <a:gd name="connsiteY0" fmla="*/ 0 h 412377"/>
                <a:gd name="connsiteX1" fmla="*/ 304800 w 304800"/>
                <a:gd name="connsiteY1" fmla="*/ 412377 h 412377"/>
                <a:gd name="connsiteX2" fmla="*/ 0 w 304800"/>
                <a:gd name="connsiteY2" fmla="*/ 412377 h 412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412377">
                  <a:moveTo>
                    <a:pt x="304800" y="0"/>
                  </a:moveTo>
                  <a:lnTo>
                    <a:pt x="304800" y="412377"/>
                  </a:lnTo>
                  <a:lnTo>
                    <a:pt x="0" y="412377"/>
                  </a:lnTo>
                </a:path>
              </a:pathLst>
            </a:custGeom>
            <a:ln w="44450">
              <a:solidFill>
                <a:schemeClr val="bg1"/>
              </a:solidFill>
              <a:headEnd type="none" w="med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351" name="TextBox 49"/>
            <p:cNvSpPr txBox="1"/>
            <p:nvPr/>
          </p:nvSpPr>
          <p:spPr>
            <a:xfrm>
              <a:off x="2241550" y="6234113"/>
              <a:ext cx="744538" cy="37623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14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MODE</a:t>
              </a:r>
              <a:endParaRPr lang="zh-CN" altLang="en-US" sz="14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4" name="圆角矩形 33"/>
            <p:cNvSpPr/>
            <p:nvPr/>
          </p:nvSpPr>
          <p:spPr>
            <a:xfrm>
              <a:off x="2551113" y="5373688"/>
              <a:ext cx="323850" cy="57150"/>
            </a:xfrm>
            <a:prstGeom prst="roundRect">
              <a:avLst>
                <a:gd name="adj" fmla="val 10309"/>
              </a:avLst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等腰三角形 34"/>
            <p:cNvSpPr/>
            <p:nvPr/>
          </p:nvSpPr>
          <p:spPr>
            <a:xfrm rot="16200000">
              <a:off x="2352675" y="5457825"/>
              <a:ext cx="144463" cy="14446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2178050" y="5837238"/>
              <a:ext cx="144463" cy="142875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904875" y="2797175"/>
            <a:ext cx="5549900" cy="2862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1.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模式切换：         主界面下，长按 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SET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键可在 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 与 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B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模式之间相互切换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2.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时间单位切换：主界面下，长按中心键可在 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秒、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0.1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秒、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0.01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秒三者之间相互切换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3.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时间设定：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      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按 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MODE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键一次， </a:t>
            </a:r>
            <a:r>
              <a:rPr kumimoji="1" lang="zh-CN" altLang="en-US" b="1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延时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时间闪烁，通过上、下箭头键设定时间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  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再按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MODE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键一次，  注胶时间闪烁，通过上、下箭头键设定时间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  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再按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MODE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键一次，  退出时间设定模式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228600" marR="0" indent="-22860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4.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手动控制：         主界面下： 按 上箭头   手动开阀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228600" marR="0" indent="-22860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                            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按  下箭头  手动并阀</a:t>
            </a: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228600" marR="0" indent="-228600" defTabSz="914400">
              <a:buClrTx/>
              <a:buSzTx/>
              <a:buFontTx/>
              <a:buNone/>
              <a:defRPr/>
            </a:pP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228600" marR="0" indent="-228600" defTabSz="914400">
              <a:buClrTx/>
              <a:buSzTx/>
              <a:buFontTx/>
              <a:buNone/>
              <a:defRPr/>
            </a:pP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228600" marR="0" indent="-228600" defTabSz="914400">
              <a:buClrTx/>
              <a:buSzTx/>
              <a:buFontTx/>
              <a:buNone/>
              <a:defRPr/>
            </a:pPr>
            <a:endParaRPr kumimoji="1" lang="en-US" altLang="zh-CN" kern="1200" cap="none" spc="0" normalizeH="0" baseline="0" noProof="0" dirty="0" smtClean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228600" marR="0" indent="-22860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                                                                                     2014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年</a:t>
            </a:r>
            <a:r>
              <a:rPr kumimoji="1" lang="en-US" altLang="zh-CN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5</a:t>
            </a:r>
            <a:r>
              <a:rPr kumimoji="1" lang="zh-CN" altLang="en-US" kern="1200" cap="none" spc="0" normalizeH="0" baseline="0" noProof="0" dirty="0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月</a:t>
            </a:r>
          </a:p>
        </p:txBody>
      </p:sp>
      <p:sp>
        <p:nvSpPr>
          <p:cNvPr id="14340" name="TextBox 38"/>
          <p:cNvSpPr txBox="1"/>
          <p:nvPr/>
        </p:nvSpPr>
        <p:spPr>
          <a:xfrm>
            <a:off x="3549650" y="1079500"/>
            <a:ext cx="1686680" cy="3231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b="1" smtClean="0"/>
              <a:t>KBS</a:t>
            </a:r>
            <a:r>
              <a:rPr lang="en-US" altLang="zh-CN" b="1" smtClean="0">
                <a:latin typeface="Times New Roman" panose="02020603050405020304" pitchFamily="18" charset="0"/>
              </a:rPr>
              <a:t>100V21  </a:t>
            </a:r>
            <a:r>
              <a:rPr lang="zh-CN" altLang="en-US" b="1" dirty="0">
                <a:latin typeface="Times New Roman" panose="02020603050405020304" pitchFamily="18" charset="0"/>
              </a:rPr>
              <a:t>操作简易说明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/>
          <p:nvPr/>
        </p:nvSpPr>
        <p:spPr>
          <a:xfrm>
            <a:off x="804863" y="1811338"/>
            <a:ext cx="5700712" cy="783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</a:rPr>
              <a:t>        </a:t>
            </a:r>
            <a:r>
              <a:rPr lang="zh-CN" altLang="en-US" b="1" dirty="0">
                <a:latin typeface="Times New Roman" panose="02020603050405020304" pitchFamily="18" charset="0"/>
              </a:rPr>
              <a:t>欢迎</a:t>
            </a:r>
            <a:r>
              <a:rPr lang="zh-CN" altLang="en-US" b="1" dirty="0" smtClean="0">
                <a:latin typeface="Times New Roman" panose="02020603050405020304" pitchFamily="18" charset="0"/>
              </a:rPr>
              <a:t>使用</a:t>
            </a:r>
            <a:r>
              <a:rPr lang="en-US" altLang="zh-CN" b="1" dirty="0" smtClean="0"/>
              <a:t>KBS</a:t>
            </a:r>
            <a:r>
              <a:rPr lang="en-US" altLang="zh-CN" b="1" dirty="0" smtClean="0">
                <a:latin typeface="Times New Roman" panose="02020603050405020304" pitchFamily="18" charset="0"/>
              </a:rPr>
              <a:t>100</a:t>
            </a:r>
            <a:r>
              <a:rPr lang="zh-CN" altLang="en-US" b="1" dirty="0">
                <a:latin typeface="Times New Roman" panose="02020603050405020304" pitchFamily="18" charset="0"/>
              </a:rPr>
              <a:t>热流道针阀时序控制卡！</a:t>
            </a:r>
            <a:endParaRPr lang="en-US" altLang="zh-CN" b="1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      </a:t>
            </a:r>
            <a:r>
              <a:rPr lang="en-US" altLang="zh-CN" dirty="0" smtClean="0"/>
              <a:t>KBS</a:t>
            </a:r>
            <a:r>
              <a:rPr lang="en-US" altLang="zh-CN" dirty="0" smtClean="0">
                <a:latin typeface="Times New Roman" panose="02020603050405020304" pitchFamily="18" charset="0"/>
              </a:rPr>
              <a:t>100</a:t>
            </a:r>
            <a:r>
              <a:rPr lang="zh-CN" altLang="en-US" dirty="0">
                <a:latin typeface="Times New Roman" panose="02020603050405020304" pitchFamily="18" charset="0"/>
              </a:rPr>
              <a:t>是热流道针阀专用时序控制器，适用于 </a:t>
            </a:r>
            <a:r>
              <a:rPr lang="en-US" altLang="zh-CN" dirty="0">
                <a:latin typeface="Times New Roman" panose="02020603050405020304" pitchFamily="18" charset="0"/>
              </a:rPr>
              <a:t>DC24V </a:t>
            </a:r>
            <a:r>
              <a:rPr lang="zh-CN" altLang="en-US" dirty="0">
                <a:latin typeface="Times New Roman" panose="02020603050405020304" pitchFamily="18" charset="0"/>
              </a:rPr>
              <a:t>或  </a:t>
            </a:r>
            <a:r>
              <a:rPr lang="en-US" altLang="zh-CN" dirty="0">
                <a:latin typeface="Times New Roman" panose="02020603050405020304" pitchFamily="18" charset="0"/>
              </a:rPr>
              <a:t>AC220V </a:t>
            </a:r>
            <a:r>
              <a:rPr lang="zh-CN" altLang="en-US" dirty="0">
                <a:latin typeface="Times New Roman" panose="02020603050405020304" pitchFamily="18" charset="0"/>
              </a:rPr>
              <a:t>的电磁阀（包括气动阀与液压阀）。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766763" y="2927350"/>
            <a:ext cx="5786438" cy="2909888"/>
          </a:xfrm>
          <a:prstGeom prst="rect">
            <a:avLst/>
          </a:prstGeom>
          <a:noFill/>
          <a:ln w="12700" algn="ctr">
            <a:noFill/>
            <a:miter lim="800000"/>
          </a:ln>
        </p:spPr>
        <p:txBody>
          <a:bodyPr lIns="90000" tIns="46800" rIns="90000" bIns="46800">
            <a:spAutoFit/>
          </a:bodyPr>
          <a:lstStyle/>
          <a:p>
            <a:pPr marR="0" defTabSz="914400"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1" lang="en-US" altLang="zh-CN" sz="1200" b="1" kern="1200" cap="none" spc="0" normalizeH="0" baseline="0" noProof="0" dirty="0">
                <a:latin typeface="+mj-ea"/>
                <a:ea typeface="+mj-ea"/>
                <a:cs typeface="+mn-cs"/>
              </a:rPr>
              <a:t>1. </a:t>
            </a:r>
            <a:r>
              <a:rPr kumimoji="1" lang="zh-CN" altLang="en-US" sz="1200" b="1" kern="1200" cap="none" spc="0" normalizeH="0" baseline="0" noProof="0" dirty="0">
                <a:latin typeface="+mj-ea"/>
                <a:ea typeface="+mj-ea"/>
                <a:cs typeface="+mn-cs"/>
              </a:rPr>
              <a:t>功能与特点：</a:t>
            </a:r>
            <a:endParaRPr kumimoji="1" lang="zh-CN" altLang="en-US" b="1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控制卡操作界面采用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5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个轻触按键</a:t>
            </a:r>
            <a:endParaRPr kumimoji="1" lang="en-US" altLang="zh-CN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双行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4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位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LED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显示，运行状态文字显示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操作简单，新用户可快速进入工作状态  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国际通用的标准结构，更换方便，可与其它厂家的产品互换使用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可采用标准温控箱箱体安装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时间控制精度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0.01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秒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具备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4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段延时功能，分别标定为控制模式 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（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段），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B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（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2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段），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C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（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3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段），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D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（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4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段）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输出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DC24V 1.5A 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或 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AC220V 1A 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可开关切换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接收注塑信号：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DC24V  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或 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AC220V 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或无源触点</a:t>
            </a: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工作电源： 单相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AC220V  50/60Hz.</a:t>
            </a:r>
            <a:endParaRPr kumimoji="1" lang="zh-CN" altLang="en-US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 typeface="Wingdings" panose="05000000000000000000" pitchFamily="2" charset="2"/>
              <a:buChar char="u"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系统除自动控制外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,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另外还配备有手动控制方式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,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用于模具调试  </a:t>
            </a:r>
          </a:p>
        </p:txBody>
      </p:sp>
      <p:graphicFrame>
        <p:nvGraphicFramePr>
          <p:cNvPr id="21509" name="Group 5"/>
          <p:cNvGraphicFramePr>
            <a:graphicFrameLocks noGrp="1"/>
          </p:cNvGraphicFramePr>
          <p:nvPr/>
        </p:nvGraphicFramePr>
        <p:xfrm>
          <a:off x="841375" y="6800850"/>
          <a:ext cx="5602288" cy="2005330"/>
        </p:xfrm>
        <a:graphic>
          <a:graphicData uri="http://schemas.openxmlformats.org/drawingml/2006/table">
            <a:tbl>
              <a:tblPr/>
              <a:tblGrid>
                <a:gridCol w="2298700"/>
                <a:gridCol w="3303588"/>
              </a:tblGrid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使用环境温度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32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到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131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F  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到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55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保存环境温度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-40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到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158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F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（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-40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到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70</a:t>
                      </a:r>
                      <a:r>
                        <a:rPr kumimoji="1" lang="en-US" altLang="zh-CN" sz="1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</a:t>
                      </a: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延时段数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 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模式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(1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段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B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模式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(2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段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模式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(3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段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  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模式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(4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段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</a:t>
                      </a:r>
                      <a:endParaRPr kumimoji="1" lang="zh-CN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延时时间设定范围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0----9999S</a:t>
                      </a:r>
                      <a:endParaRPr kumimoji="1" lang="zh-CN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温度精确度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0.01S</a:t>
                      </a:r>
                      <a:endParaRPr kumimoji="1" lang="zh-CN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额定负载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DC24V 1.5A      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或   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AC220V  1.0A</a:t>
                      </a:r>
                      <a:endParaRPr kumimoji="1" lang="zh-CN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接收注塑信号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AC220V  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或   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DC24V   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或  无源触点</a:t>
                      </a:r>
                      <a:endParaRPr kumimoji="1" lang="en-US" altLang="zh-CN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电源供应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86</a:t>
                      </a:r>
                      <a:r>
                        <a:rPr kumimoji="1" lang="zh-CN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－</a:t>
                      </a:r>
                      <a:r>
                        <a:rPr kumimoji="1" lang="en-US" altLang="zh-CN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240VAC     50/60Hz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1" name="Text Box 34"/>
          <p:cNvSpPr txBox="1">
            <a:spLocks noChangeArrowheads="1"/>
          </p:cNvSpPr>
          <p:nvPr/>
        </p:nvSpPr>
        <p:spPr bwMode="auto">
          <a:xfrm>
            <a:off x="744538" y="6357938"/>
            <a:ext cx="1673225" cy="334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en-US" altLang="zh-CN" sz="1200" b="1" kern="1200" cap="none" spc="0" normalizeH="0" baseline="0" noProof="0" dirty="0">
                <a:solidFill>
                  <a:schemeClr val="tx2"/>
                </a:solidFill>
                <a:latin typeface="+mj-ea"/>
                <a:ea typeface="+mj-ea"/>
                <a:cs typeface="+mn-cs"/>
              </a:rPr>
              <a:t>2. </a:t>
            </a:r>
            <a:r>
              <a:rPr kumimoji="1" lang="zh-CN" altLang="en-US" sz="1200" b="1" kern="1200" cap="none" spc="0" normalizeH="0" baseline="0" noProof="0" dirty="0">
                <a:solidFill>
                  <a:schemeClr val="tx2"/>
                </a:solidFill>
                <a:latin typeface="+mj-ea"/>
                <a:ea typeface="+mj-ea"/>
                <a:cs typeface="+mn-cs"/>
              </a:rPr>
              <a:t>技术规格</a:t>
            </a:r>
            <a:endParaRPr kumimoji="1" lang="en-US" altLang="zh-CN" sz="1200" b="1" kern="1200" cap="none" spc="0" normalizeH="0" baseline="0" noProof="0" dirty="0">
              <a:solidFill>
                <a:schemeClr val="tx2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3106" name="Text Box 35"/>
          <p:cNvSpPr txBox="1"/>
          <p:nvPr/>
        </p:nvSpPr>
        <p:spPr>
          <a:xfrm>
            <a:off x="1965325" y="806450"/>
            <a:ext cx="3211135" cy="80432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zh-CN" sz="1800" b="1" dirty="0" smtClean="0">
                <a:latin typeface="宋体" panose="02010600030101010101" pitchFamily="2" charset="-122"/>
              </a:rPr>
              <a:t>KBS</a:t>
            </a:r>
            <a:r>
              <a:rPr lang="en-US" altLang="zh-CN" sz="1800" b="1" dirty="0" smtClean="0">
                <a:latin typeface="宋体" panose="02010600030101010101" pitchFamily="2" charset="-122"/>
              </a:rPr>
              <a:t>100</a:t>
            </a:r>
            <a:r>
              <a:rPr lang="zh-CN" altLang="en-US" sz="1800" b="1" dirty="0">
                <a:latin typeface="宋体" panose="02010600030101010101" pitchFamily="2" charset="-122"/>
              </a:rPr>
              <a:t>热流道针阀时序控制器</a:t>
            </a:r>
            <a:endParaRPr lang="en-US" altLang="zh-CN" sz="1800" b="1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altLang="zh-CN" sz="1800" b="1" dirty="0">
                <a:latin typeface="宋体" panose="02010600030101010101" pitchFamily="2" charset="-122"/>
              </a:rPr>
              <a:t>       </a:t>
            </a:r>
            <a:r>
              <a:rPr lang="zh-CN" altLang="en-US" sz="1800" b="1" dirty="0">
                <a:latin typeface="宋体" panose="02010600030101010101" pitchFamily="2" charset="-122"/>
              </a:rPr>
              <a:t>操作说明</a:t>
            </a:r>
            <a:endParaRPr lang="zh-CN" altLang="en-US" sz="1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67"/>
          <p:cNvSpPr/>
          <p:nvPr/>
        </p:nvSpPr>
        <p:spPr>
          <a:xfrm>
            <a:off x="3819525" y="666750"/>
            <a:ext cx="2700338" cy="8783638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wrap="none" anchor="ctr"/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pic>
        <p:nvPicPr>
          <p:cNvPr id="4099" name="Picture 8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500" y="1585913"/>
            <a:ext cx="1828800" cy="6430962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194" name="圆角矩形 193"/>
          <p:cNvSpPr/>
          <p:nvPr/>
        </p:nvSpPr>
        <p:spPr bwMode="auto">
          <a:xfrm>
            <a:off x="876300" y="2047875"/>
            <a:ext cx="514350" cy="2159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3" name="圆角矩形 192"/>
          <p:cNvSpPr/>
          <p:nvPr/>
        </p:nvSpPr>
        <p:spPr bwMode="auto">
          <a:xfrm>
            <a:off x="876300" y="1752600"/>
            <a:ext cx="514350" cy="2159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2" name="Text Box 118"/>
          <p:cNvSpPr txBox="1"/>
          <p:nvPr/>
        </p:nvSpPr>
        <p:spPr>
          <a:xfrm>
            <a:off x="795338" y="701675"/>
            <a:ext cx="1450975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3.  </a:t>
            </a:r>
            <a:r>
              <a:rPr lang="zh-CN" altLang="en-US" sz="1200" b="1" dirty="0">
                <a:latin typeface="Times New Roman" panose="02020603050405020304" pitchFamily="18" charset="0"/>
              </a:rPr>
              <a:t>操作面板说明：</a:t>
            </a:r>
          </a:p>
        </p:txBody>
      </p:sp>
      <p:sp>
        <p:nvSpPr>
          <p:cNvPr id="4103" name="Text Box 2"/>
          <p:cNvSpPr txBox="1"/>
          <p:nvPr/>
        </p:nvSpPr>
        <p:spPr>
          <a:xfrm>
            <a:off x="3748088" y="2874963"/>
            <a:ext cx="827087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当前时间值</a:t>
            </a:r>
          </a:p>
        </p:txBody>
      </p:sp>
      <p:sp>
        <p:nvSpPr>
          <p:cNvPr id="4104" name="Text Box 3"/>
          <p:cNvSpPr txBox="1"/>
          <p:nvPr/>
        </p:nvSpPr>
        <p:spPr>
          <a:xfrm>
            <a:off x="3757613" y="3419475"/>
            <a:ext cx="95567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当前运行段数</a:t>
            </a:r>
          </a:p>
        </p:txBody>
      </p:sp>
      <p:sp>
        <p:nvSpPr>
          <p:cNvPr id="4105" name="Text Box 6"/>
          <p:cNvSpPr txBox="1"/>
          <p:nvPr/>
        </p:nvSpPr>
        <p:spPr>
          <a:xfrm>
            <a:off x="3778250" y="5045075"/>
            <a:ext cx="692150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KEY</a:t>
            </a:r>
          </a:p>
          <a:p>
            <a:r>
              <a:rPr lang="zh-CN" altLang="en-US" dirty="0">
                <a:latin typeface="Times New Roman" panose="02020603050405020304" pitchFamily="18" charset="0"/>
              </a:rPr>
              <a:t>输入按键</a:t>
            </a:r>
          </a:p>
        </p:txBody>
      </p:sp>
      <p:sp>
        <p:nvSpPr>
          <p:cNvPr id="4106" name="Text Box 7"/>
          <p:cNvSpPr txBox="1"/>
          <p:nvPr/>
        </p:nvSpPr>
        <p:spPr>
          <a:xfrm>
            <a:off x="3775075" y="7062788"/>
            <a:ext cx="692150" cy="244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电源开关</a:t>
            </a:r>
          </a:p>
        </p:txBody>
      </p:sp>
      <p:sp>
        <p:nvSpPr>
          <p:cNvPr id="4107" name="Text Box 8"/>
          <p:cNvSpPr txBox="1"/>
          <p:nvPr/>
        </p:nvSpPr>
        <p:spPr>
          <a:xfrm>
            <a:off x="3754438" y="7569200"/>
            <a:ext cx="565150" cy="244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锁定位</a:t>
            </a:r>
          </a:p>
        </p:txBody>
      </p:sp>
      <p:sp>
        <p:nvSpPr>
          <p:cNvPr id="4108" name="Text Box 9"/>
          <p:cNvSpPr txBox="1"/>
          <p:nvPr/>
        </p:nvSpPr>
        <p:spPr>
          <a:xfrm>
            <a:off x="3783013" y="6372225"/>
            <a:ext cx="565150" cy="244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拉手位</a:t>
            </a:r>
          </a:p>
        </p:txBody>
      </p:sp>
      <p:sp>
        <p:nvSpPr>
          <p:cNvPr id="4109" name="Line 248"/>
          <p:cNvSpPr/>
          <p:nvPr/>
        </p:nvSpPr>
        <p:spPr>
          <a:xfrm>
            <a:off x="4605338" y="3587750"/>
            <a:ext cx="21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10" name="Line 311"/>
          <p:cNvSpPr/>
          <p:nvPr/>
        </p:nvSpPr>
        <p:spPr>
          <a:xfrm flipV="1">
            <a:off x="4537075" y="3048000"/>
            <a:ext cx="21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11" name="Line 312"/>
          <p:cNvSpPr/>
          <p:nvPr/>
        </p:nvSpPr>
        <p:spPr>
          <a:xfrm>
            <a:off x="4378325" y="4100513"/>
            <a:ext cx="39528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12" name="Line 314"/>
          <p:cNvSpPr/>
          <p:nvPr/>
        </p:nvSpPr>
        <p:spPr>
          <a:xfrm>
            <a:off x="4149725" y="5218113"/>
            <a:ext cx="4683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13" name="Line 316"/>
          <p:cNvSpPr/>
          <p:nvPr/>
        </p:nvSpPr>
        <p:spPr>
          <a:xfrm>
            <a:off x="4248150" y="7734300"/>
            <a:ext cx="3603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14" name="Text Box 534"/>
          <p:cNvSpPr txBox="1"/>
          <p:nvPr/>
        </p:nvSpPr>
        <p:spPr>
          <a:xfrm>
            <a:off x="777875" y="1155700"/>
            <a:ext cx="307975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</a:rPr>
              <a:t>         第一行（上行）红色四位数码管</a:t>
            </a:r>
            <a:r>
              <a:rPr lang="en-US" altLang="zh-CN" b="1" dirty="0">
                <a:latin typeface="Times New Roman" panose="02020603050405020304" pitchFamily="18" charset="0"/>
              </a:rPr>
              <a:t>, </a:t>
            </a:r>
            <a:r>
              <a:rPr lang="zh-CN" altLang="en-US" b="1" dirty="0">
                <a:latin typeface="Times New Roman" panose="02020603050405020304" pitchFamily="18" charset="0"/>
              </a:rPr>
              <a:t>显示各段时间值，单位： 秒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sp>
        <p:nvSpPr>
          <p:cNvPr id="4115" name="Text Box 545"/>
          <p:cNvSpPr txBox="1"/>
          <p:nvPr/>
        </p:nvSpPr>
        <p:spPr>
          <a:xfrm>
            <a:off x="825500" y="2840038"/>
            <a:ext cx="2889250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</a:rPr>
              <a:t>         </a:t>
            </a:r>
            <a:r>
              <a:rPr lang="zh-CN" altLang="en-US" b="1" dirty="0">
                <a:latin typeface="Times New Roman" panose="02020603050405020304" pitchFamily="18" charset="0"/>
              </a:rPr>
              <a:t>第二行（下行）绿色四位数码管，显示上行数值代表的内容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sp>
        <p:nvSpPr>
          <p:cNvPr id="4116" name="Text Box 546"/>
          <p:cNvSpPr txBox="1"/>
          <p:nvPr/>
        </p:nvSpPr>
        <p:spPr>
          <a:xfrm>
            <a:off x="850900" y="6723063"/>
            <a:ext cx="1817688" cy="2936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</a:rPr>
              <a:t>运行状态指示：</a:t>
            </a:r>
          </a:p>
        </p:txBody>
      </p:sp>
      <p:sp>
        <p:nvSpPr>
          <p:cNvPr id="4117" name="Text Box 547"/>
          <p:cNvSpPr txBox="1"/>
          <p:nvPr/>
        </p:nvSpPr>
        <p:spPr>
          <a:xfrm>
            <a:off x="849313" y="6959600"/>
            <a:ext cx="2628900" cy="1708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A            1 </a:t>
            </a:r>
            <a:r>
              <a:rPr lang="zh-CN" altLang="en-US" dirty="0">
                <a:latin typeface="Times New Roman" panose="02020603050405020304" pitchFamily="18" charset="0"/>
              </a:rPr>
              <a:t>段延时模式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B            2  </a:t>
            </a:r>
            <a:r>
              <a:rPr lang="zh-CN" altLang="en-US" dirty="0">
                <a:latin typeface="Times New Roman" panose="02020603050405020304" pitchFamily="18" charset="0"/>
              </a:rPr>
              <a:t>段延时模式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C            3  </a:t>
            </a:r>
            <a:r>
              <a:rPr lang="zh-CN" altLang="en-US" dirty="0">
                <a:latin typeface="Times New Roman" panose="02020603050405020304" pitchFamily="18" charset="0"/>
              </a:rPr>
              <a:t>段延时模式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D            4  </a:t>
            </a:r>
            <a:r>
              <a:rPr lang="zh-CN" altLang="en-US" dirty="0">
                <a:latin typeface="Times New Roman" panose="02020603050405020304" pitchFamily="18" charset="0"/>
              </a:rPr>
              <a:t>段延时模式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DC24V   </a:t>
            </a:r>
            <a:r>
              <a:rPr lang="zh-CN" altLang="en-US" dirty="0">
                <a:latin typeface="Times New Roman" panose="02020603050405020304" pitchFamily="18" charset="0"/>
              </a:rPr>
              <a:t>输出</a:t>
            </a:r>
            <a:r>
              <a:rPr lang="en-US" altLang="zh-CN" dirty="0">
                <a:latin typeface="Times New Roman" panose="02020603050405020304" pitchFamily="18" charset="0"/>
              </a:rPr>
              <a:t>DC24V </a:t>
            </a:r>
            <a:r>
              <a:rPr lang="zh-CN" altLang="en-US" dirty="0">
                <a:latin typeface="Times New Roman" panose="02020603050405020304" pitchFamily="18" charset="0"/>
              </a:rPr>
              <a:t>电压  负载电流 </a:t>
            </a:r>
            <a:r>
              <a:rPr lang="en-US" altLang="zh-CN" dirty="0">
                <a:latin typeface="Times New Roman" panose="02020603050405020304" pitchFamily="18" charset="0"/>
              </a:rPr>
              <a:t>1.5A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AC220    </a:t>
            </a:r>
            <a:r>
              <a:rPr lang="zh-CN" altLang="en-US" dirty="0">
                <a:latin typeface="Times New Roman" panose="02020603050405020304" pitchFamily="18" charset="0"/>
              </a:rPr>
              <a:t>输出</a:t>
            </a:r>
            <a:r>
              <a:rPr lang="en-US" altLang="zh-CN" dirty="0">
                <a:latin typeface="Times New Roman" panose="02020603050405020304" pitchFamily="18" charset="0"/>
              </a:rPr>
              <a:t>AC220V</a:t>
            </a:r>
            <a:r>
              <a:rPr lang="zh-CN" altLang="en-US" dirty="0">
                <a:latin typeface="Times New Roman" panose="02020603050405020304" pitchFamily="18" charset="0"/>
              </a:rPr>
              <a:t>电压   负载电流 </a:t>
            </a:r>
            <a:r>
              <a:rPr lang="en-US" altLang="zh-CN" dirty="0">
                <a:latin typeface="Times New Roman" panose="02020603050405020304" pitchFamily="18" charset="0"/>
              </a:rPr>
              <a:t>1.0A</a:t>
            </a:r>
          </a:p>
          <a:p>
            <a:r>
              <a:rPr lang="en-US" altLang="zh-CN" dirty="0">
                <a:latin typeface="Times New Roman" panose="02020603050405020304" pitchFamily="18" charset="0"/>
              </a:rPr>
              <a:t>OUT       </a:t>
            </a:r>
            <a:r>
              <a:rPr lang="zh-CN" altLang="en-US" dirty="0">
                <a:latin typeface="Times New Roman" panose="02020603050405020304" pitchFamily="18" charset="0"/>
              </a:rPr>
              <a:t>正在输出电压</a:t>
            </a:r>
          </a:p>
        </p:txBody>
      </p:sp>
      <p:sp>
        <p:nvSpPr>
          <p:cNvPr id="4118" name="Line 907"/>
          <p:cNvSpPr/>
          <p:nvPr/>
        </p:nvSpPr>
        <p:spPr>
          <a:xfrm>
            <a:off x="868363" y="5351463"/>
            <a:ext cx="153987" cy="0"/>
          </a:xfrm>
          <a:prstGeom prst="line">
            <a:avLst/>
          </a:prstGeom>
          <a:ln w="28575">
            <a:noFill/>
          </a:ln>
        </p:spPr>
      </p:sp>
      <p:sp>
        <p:nvSpPr>
          <p:cNvPr id="4119" name="Line 908"/>
          <p:cNvSpPr/>
          <p:nvPr/>
        </p:nvSpPr>
        <p:spPr>
          <a:xfrm flipH="1">
            <a:off x="877888" y="2282825"/>
            <a:ext cx="153987" cy="0"/>
          </a:xfrm>
          <a:prstGeom prst="line">
            <a:avLst/>
          </a:prstGeom>
          <a:ln w="28575">
            <a:noFill/>
          </a:ln>
        </p:spPr>
      </p:sp>
      <p:sp>
        <p:nvSpPr>
          <p:cNvPr id="4120" name="Line 909"/>
          <p:cNvSpPr/>
          <p:nvPr/>
        </p:nvSpPr>
        <p:spPr>
          <a:xfrm>
            <a:off x="868363" y="5373688"/>
            <a:ext cx="153987" cy="0"/>
          </a:xfrm>
          <a:prstGeom prst="line">
            <a:avLst/>
          </a:prstGeom>
          <a:ln w="28575">
            <a:noFill/>
          </a:ln>
        </p:spPr>
      </p:sp>
      <p:sp>
        <p:nvSpPr>
          <p:cNvPr id="4121" name="Line 910"/>
          <p:cNvSpPr/>
          <p:nvPr/>
        </p:nvSpPr>
        <p:spPr>
          <a:xfrm flipH="1">
            <a:off x="877888" y="2305050"/>
            <a:ext cx="153987" cy="0"/>
          </a:xfrm>
          <a:prstGeom prst="line">
            <a:avLst/>
          </a:prstGeom>
          <a:ln w="28575">
            <a:noFill/>
          </a:ln>
        </p:spPr>
      </p:sp>
      <p:sp>
        <p:nvSpPr>
          <p:cNvPr id="4122" name="Text Box 912"/>
          <p:cNvSpPr txBox="1"/>
          <p:nvPr/>
        </p:nvSpPr>
        <p:spPr>
          <a:xfrm>
            <a:off x="1444625" y="1698625"/>
            <a:ext cx="857250" cy="2936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</a:t>
            </a:r>
            <a:r>
              <a:rPr lang="en-US" altLang="zh-CN" dirty="0">
                <a:latin typeface="Times New Roman" panose="02020603050405020304" pitchFamily="18" charset="0"/>
              </a:rPr>
              <a:t>12.45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</a:p>
        </p:txBody>
      </p:sp>
      <p:sp>
        <p:nvSpPr>
          <p:cNvPr id="4123" name="Text Box 913"/>
          <p:cNvSpPr txBox="1"/>
          <p:nvPr/>
        </p:nvSpPr>
        <p:spPr>
          <a:xfrm>
            <a:off x="1444625" y="1992313"/>
            <a:ext cx="857250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</a:t>
            </a:r>
            <a:r>
              <a:rPr lang="en-US" altLang="zh-CN" dirty="0">
                <a:latin typeface="Times New Roman" panose="02020603050405020304" pitchFamily="18" charset="0"/>
              </a:rPr>
              <a:t>124.5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</a:p>
        </p:txBody>
      </p:sp>
      <p:sp>
        <p:nvSpPr>
          <p:cNvPr id="4124" name="Text Box 915"/>
          <p:cNvSpPr txBox="1"/>
          <p:nvPr/>
        </p:nvSpPr>
        <p:spPr>
          <a:xfrm>
            <a:off x="884238" y="1990725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Arial Black" panose="020B0A04020102020204" pitchFamily="34" charset="0"/>
              </a:rPr>
              <a:t>124.5</a:t>
            </a:r>
          </a:p>
        </p:txBody>
      </p:sp>
      <p:sp>
        <p:nvSpPr>
          <p:cNvPr id="4125" name="Text Box 916"/>
          <p:cNvSpPr txBox="1"/>
          <p:nvPr/>
        </p:nvSpPr>
        <p:spPr>
          <a:xfrm>
            <a:off x="884238" y="1693863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Arial Black" panose="020B0A04020102020204" pitchFamily="34" charset="0"/>
              </a:rPr>
              <a:t>12.45</a:t>
            </a:r>
          </a:p>
        </p:txBody>
      </p:sp>
      <p:sp>
        <p:nvSpPr>
          <p:cNvPr id="4126" name="Text Box 918"/>
          <p:cNvSpPr txBox="1"/>
          <p:nvPr/>
        </p:nvSpPr>
        <p:spPr>
          <a:xfrm>
            <a:off x="1387475" y="4935538"/>
            <a:ext cx="13700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 设定第一段延时时间</a:t>
            </a:r>
          </a:p>
        </p:txBody>
      </p:sp>
      <p:grpSp>
        <p:nvGrpSpPr>
          <p:cNvPr id="4127" name="组合 199"/>
          <p:cNvGrpSpPr/>
          <p:nvPr/>
        </p:nvGrpSpPr>
        <p:grpSpPr>
          <a:xfrm>
            <a:off x="868363" y="4930775"/>
            <a:ext cx="584200" cy="323850"/>
            <a:chOff x="800100" y="1958975"/>
            <a:chExt cx="584505" cy="322315"/>
          </a:xfrm>
        </p:grpSpPr>
        <p:sp>
          <p:nvSpPr>
            <p:cNvPr id="192" name="圆角矩形 191"/>
            <p:cNvSpPr/>
            <p:nvPr/>
          </p:nvSpPr>
          <p:spPr bwMode="auto">
            <a:xfrm>
              <a:off x="800100" y="2019014"/>
              <a:ext cx="514619" cy="214877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77" name="Text Box 919"/>
            <p:cNvSpPr txBox="1"/>
            <p:nvPr/>
          </p:nvSpPr>
          <p:spPr>
            <a:xfrm>
              <a:off x="808038" y="1958975"/>
              <a:ext cx="576567" cy="32231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Pn-01</a:t>
              </a:r>
            </a:p>
          </p:txBody>
        </p:sp>
      </p:grpSp>
      <p:sp>
        <p:nvSpPr>
          <p:cNvPr id="4128" name="Text Box 921"/>
          <p:cNvSpPr txBox="1"/>
          <p:nvPr/>
        </p:nvSpPr>
        <p:spPr>
          <a:xfrm>
            <a:off x="1387475" y="3460750"/>
            <a:ext cx="18510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表示正在等待注塑机信号状态</a:t>
            </a:r>
          </a:p>
        </p:txBody>
      </p:sp>
      <p:sp>
        <p:nvSpPr>
          <p:cNvPr id="4129" name="Text Box 923"/>
          <p:cNvSpPr txBox="1"/>
          <p:nvPr/>
        </p:nvSpPr>
        <p:spPr>
          <a:xfrm>
            <a:off x="1387475" y="3973513"/>
            <a:ext cx="1595438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表示正在进行第二段延时</a:t>
            </a:r>
          </a:p>
        </p:txBody>
      </p:sp>
      <p:grpSp>
        <p:nvGrpSpPr>
          <p:cNvPr id="4130" name="组合 203"/>
          <p:cNvGrpSpPr/>
          <p:nvPr/>
        </p:nvGrpSpPr>
        <p:grpSpPr>
          <a:xfrm>
            <a:off x="868363" y="3452813"/>
            <a:ext cx="539750" cy="300037"/>
            <a:chOff x="341313" y="4451349"/>
            <a:chExt cx="541954" cy="297677"/>
          </a:xfrm>
        </p:grpSpPr>
        <p:sp>
          <p:nvSpPr>
            <p:cNvPr id="198" name="圆角矩形 197"/>
            <p:cNvSpPr/>
            <p:nvPr/>
          </p:nvSpPr>
          <p:spPr bwMode="auto">
            <a:xfrm>
              <a:off x="342906" y="4504899"/>
              <a:ext cx="516450" cy="214202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75" name="Text Box 924"/>
            <p:cNvSpPr txBox="1"/>
            <p:nvPr/>
          </p:nvSpPr>
          <p:spPr>
            <a:xfrm>
              <a:off x="341313" y="4451349"/>
              <a:ext cx="541954" cy="2976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  <a:ea typeface="华文中宋" pitchFamily="2" charset="-122"/>
                </a:rPr>
                <a:t>C--00</a:t>
              </a:r>
            </a:p>
          </p:txBody>
        </p:sp>
      </p:grpSp>
      <p:grpSp>
        <p:nvGrpSpPr>
          <p:cNvPr id="4131" name="组合 204"/>
          <p:cNvGrpSpPr/>
          <p:nvPr/>
        </p:nvGrpSpPr>
        <p:grpSpPr>
          <a:xfrm>
            <a:off x="858838" y="3967163"/>
            <a:ext cx="539750" cy="323850"/>
            <a:chOff x="334963" y="4832344"/>
            <a:chExt cx="541830" cy="321467"/>
          </a:xfrm>
        </p:grpSpPr>
        <p:sp>
          <p:nvSpPr>
            <p:cNvPr id="199" name="圆角矩形 198"/>
            <p:cNvSpPr/>
            <p:nvPr/>
          </p:nvSpPr>
          <p:spPr bwMode="auto">
            <a:xfrm>
              <a:off x="342931" y="4885922"/>
              <a:ext cx="516332" cy="214311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73" name="Text Box 925"/>
            <p:cNvSpPr txBox="1"/>
            <p:nvPr/>
          </p:nvSpPr>
          <p:spPr>
            <a:xfrm>
              <a:off x="334963" y="4832344"/>
              <a:ext cx="541830" cy="32146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C--02</a:t>
              </a:r>
            </a:p>
          </p:txBody>
        </p:sp>
      </p:grpSp>
      <p:sp>
        <p:nvSpPr>
          <p:cNvPr id="4132" name="Text Box 926"/>
          <p:cNvSpPr txBox="1"/>
          <p:nvPr/>
        </p:nvSpPr>
        <p:spPr>
          <a:xfrm>
            <a:off x="1387475" y="5180013"/>
            <a:ext cx="133826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设定第二段延时时间</a:t>
            </a:r>
          </a:p>
        </p:txBody>
      </p:sp>
      <p:sp>
        <p:nvSpPr>
          <p:cNvPr id="4133" name="Text Box 928"/>
          <p:cNvSpPr txBox="1"/>
          <p:nvPr/>
        </p:nvSpPr>
        <p:spPr>
          <a:xfrm>
            <a:off x="1387475" y="5453063"/>
            <a:ext cx="133826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设定第三段延时时间</a:t>
            </a:r>
          </a:p>
        </p:txBody>
      </p:sp>
      <p:grpSp>
        <p:nvGrpSpPr>
          <p:cNvPr id="4134" name="组合 200"/>
          <p:cNvGrpSpPr/>
          <p:nvPr/>
        </p:nvGrpSpPr>
        <p:grpSpPr>
          <a:xfrm>
            <a:off x="868363" y="5195888"/>
            <a:ext cx="584200" cy="323850"/>
            <a:chOff x="838200" y="2246312"/>
            <a:chExt cx="584505" cy="324030"/>
          </a:xfrm>
        </p:grpSpPr>
        <p:sp>
          <p:nvSpPr>
            <p:cNvPr id="195" name="圆角矩形 194"/>
            <p:cNvSpPr/>
            <p:nvPr/>
          </p:nvSpPr>
          <p:spPr bwMode="auto">
            <a:xfrm>
              <a:off x="838200" y="2305082"/>
              <a:ext cx="514619" cy="21602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71" name="Text Box 930"/>
            <p:cNvSpPr txBox="1"/>
            <p:nvPr/>
          </p:nvSpPr>
          <p:spPr>
            <a:xfrm>
              <a:off x="846138" y="2246312"/>
              <a:ext cx="576567" cy="3240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Pn-02</a:t>
              </a:r>
            </a:p>
          </p:txBody>
        </p:sp>
      </p:grpSp>
      <p:grpSp>
        <p:nvGrpSpPr>
          <p:cNvPr id="4135" name="组合 201"/>
          <p:cNvGrpSpPr/>
          <p:nvPr/>
        </p:nvGrpSpPr>
        <p:grpSpPr>
          <a:xfrm>
            <a:off x="868363" y="5448300"/>
            <a:ext cx="584200" cy="323850"/>
            <a:chOff x="838200" y="2608261"/>
            <a:chExt cx="584505" cy="322315"/>
          </a:xfrm>
        </p:grpSpPr>
        <p:sp>
          <p:nvSpPr>
            <p:cNvPr id="196" name="圆角矩形 195"/>
            <p:cNvSpPr/>
            <p:nvPr/>
          </p:nvSpPr>
          <p:spPr bwMode="auto">
            <a:xfrm>
              <a:off x="838200" y="2676200"/>
              <a:ext cx="514619" cy="214877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69" name="Text Box 931"/>
            <p:cNvSpPr txBox="1"/>
            <p:nvPr/>
          </p:nvSpPr>
          <p:spPr>
            <a:xfrm>
              <a:off x="846138" y="2608261"/>
              <a:ext cx="576567" cy="32231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Pn-03</a:t>
              </a:r>
            </a:p>
          </p:txBody>
        </p:sp>
      </p:grpSp>
      <p:sp>
        <p:nvSpPr>
          <p:cNvPr id="4136" name="Line 932"/>
          <p:cNvSpPr/>
          <p:nvPr/>
        </p:nvSpPr>
        <p:spPr>
          <a:xfrm flipH="1">
            <a:off x="877888" y="2327275"/>
            <a:ext cx="153987" cy="0"/>
          </a:xfrm>
          <a:prstGeom prst="line">
            <a:avLst/>
          </a:prstGeom>
          <a:ln w="28575">
            <a:noFill/>
          </a:ln>
        </p:spPr>
      </p:sp>
      <p:sp>
        <p:nvSpPr>
          <p:cNvPr id="4137" name="Text Box 933"/>
          <p:cNvSpPr txBox="1"/>
          <p:nvPr/>
        </p:nvSpPr>
        <p:spPr>
          <a:xfrm>
            <a:off x="1444625" y="2273300"/>
            <a:ext cx="825500" cy="2936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</a:t>
            </a:r>
            <a:r>
              <a:rPr lang="en-US" altLang="zh-CN" dirty="0">
                <a:latin typeface="Times New Roman" panose="02020603050405020304" pitchFamily="18" charset="0"/>
              </a:rPr>
              <a:t>1245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</a:p>
        </p:txBody>
      </p:sp>
      <p:grpSp>
        <p:nvGrpSpPr>
          <p:cNvPr id="4138" name="组合 202"/>
          <p:cNvGrpSpPr/>
          <p:nvPr/>
        </p:nvGrpSpPr>
        <p:grpSpPr>
          <a:xfrm>
            <a:off x="877888" y="2292350"/>
            <a:ext cx="531812" cy="300038"/>
            <a:chOff x="838200" y="2959100"/>
            <a:chExt cx="533141" cy="298616"/>
          </a:xfrm>
        </p:grpSpPr>
        <p:sp>
          <p:nvSpPr>
            <p:cNvPr id="197" name="圆角矩形 196"/>
            <p:cNvSpPr/>
            <p:nvPr/>
          </p:nvSpPr>
          <p:spPr bwMode="auto">
            <a:xfrm>
              <a:off x="838200" y="3009659"/>
              <a:ext cx="515635" cy="214877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67" name="Text Box 935"/>
            <p:cNvSpPr txBox="1"/>
            <p:nvPr/>
          </p:nvSpPr>
          <p:spPr>
            <a:xfrm>
              <a:off x="846138" y="2959100"/>
              <a:ext cx="525203" cy="29861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1245</a:t>
              </a:r>
            </a:p>
          </p:txBody>
        </p:sp>
      </p:grpSp>
      <p:sp>
        <p:nvSpPr>
          <p:cNvPr id="4139" name="Line 937"/>
          <p:cNvSpPr/>
          <p:nvPr/>
        </p:nvSpPr>
        <p:spPr>
          <a:xfrm flipH="1">
            <a:off x="868363" y="5205413"/>
            <a:ext cx="153987" cy="0"/>
          </a:xfrm>
          <a:prstGeom prst="line">
            <a:avLst/>
          </a:prstGeom>
          <a:ln w="28575">
            <a:noFill/>
          </a:ln>
        </p:spPr>
      </p:sp>
      <p:sp>
        <p:nvSpPr>
          <p:cNvPr id="4140" name="Line 314"/>
          <p:cNvSpPr/>
          <p:nvPr/>
        </p:nvSpPr>
        <p:spPr>
          <a:xfrm>
            <a:off x="4387850" y="7218363"/>
            <a:ext cx="2524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41" name="Text Box 2"/>
          <p:cNvSpPr txBox="1"/>
          <p:nvPr/>
        </p:nvSpPr>
        <p:spPr>
          <a:xfrm>
            <a:off x="3787775" y="1970088"/>
            <a:ext cx="696913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型号名称</a:t>
            </a:r>
          </a:p>
        </p:txBody>
      </p:sp>
      <p:sp>
        <p:nvSpPr>
          <p:cNvPr id="4142" name="Line 311"/>
          <p:cNvSpPr/>
          <p:nvPr/>
        </p:nvSpPr>
        <p:spPr>
          <a:xfrm flipV="1">
            <a:off x="4391025" y="2143125"/>
            <a:ext cx="21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43" name="Text Box 3"/>
          <p:cNvSpPr txBox="1"/>
          <p:nvPr/>
        </p:nvSpPr>
        <p:spPr>
          <a:xfrm>
            <a:off x="3748088" y="3924300"/>
            <a:ext cx="698500" cy="2936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设定模式</a:t>
            </a:r>
          </a:p>
        </p:txBody>
      </p:sp>
      <p:sp>
        <p:nvSpPr>
          <p:cNvPr id="4144" name="Text Box 921"/>
          <p:cNvSpPr txBox="1"/>
          <p:nvPr/>
        </p:nvSpPr>
        <p:spPr>
          <a:xfrm>
            <a:off x="1387475" y="3717925"/>
            <a:ext cx="1595438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表示正在进行第一段延时</a:t>
            </a:r>
          </a:p>
        </p:txBody>
      </p:sp>
      <p:grpSp>
        <p:nvGrpSpPr>
          <p:cNvPr id="4145" name="组合 203"/>
          <p:cNvGrpSpPr/>
          <p:nvPr/>
        </p:nvGrpSpPr>
        <p:grpSpPr>
          <a:xfrm>
            <a:off x="868363" y="3709988"/>
            <a:ext cx="539750" cy="323850"/>
            <a:chOff x="341313" y="4451350"/>
            <a:chExt cx="540809" cy="321467"/>
          </a:xfrm>
        </p:grpSpPr>
        <p:sp>
          <p:nvSpPr>
            <p:cNvPr id="209" name="圆角矩形 208"/>
            <p:cNvSpPr/>
            <p:nvPr/>
          </p:nvSpPr>
          <p:spPr bwMode="auto">
            <a:xfrm>
              <a:off x="342903" y="4504928"/>
              <a:ext cx="515359" cy="214311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65" name="Text Box 924"/>
            <p:cNvSpPr txBox="1"/>
            <p:nvPr/>
          </p:nvSpPr>
          <p:spPr>
            <a:xfrm>
              <a:off x="341313" y="4451350"/>
              <a:ext cx="540809" cy="32146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  <a:ea typeface="华文中宋" pitchFamily="2" charset="-122"/>
                </a:rPr>
                <a:t>C--01</a:t>
              </a:r>
            </a:p>
          </p:txBody>
        </p:sp>
      </p:grpSp>
      <p:sp>
        <p:nvSpPr>
          <p:cNvPr id="4146" name="Text Box 923"/>
          <p:cNvSpPr txBox="1"/>
          <p:nvPr/>
        </p:nvSpPr>
        <p:spPr>
          <a:xfrm>
            <a:off x="1387475" y="4221163"/>
            <a:ext cx="1595438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表示正在进行第三段延时</a:t>
            </a:r>
          </a:p>
        </p:txBody>
      </p:sp>
      <p:grpSp>
        <p:nvGrpSpPr>
          <p:cNvPr id="4147" name="组合 204"/>
          <p:cNvGrpSpPr/>
          <p:nvPr/>
        </p:nvGrpSpPr>
        <p:grpSpPr>
          <a:xfrm>
            <a:off x="858838" y="4214813"/>
            <a:ext cx="539750" cy="323850"/>
            <a:chOff x="334963" y="4832350"/>
            <a:chExt cx="540665" cy="321467"/>
          </a:xfrm>
        </p:grpSpPr>
        <p:sp>
          <p:nvSpPr>
            <p:cNvPr id="213" name="圆角矩形 212"/>
            <p:cNvSpPr/>
            <p:nvPr/>
          </p:nvSpPr>
          <p:spPr bwMode="auto">
            <a:xfrm>
              <a:off x="342913" y="4885928"/>
              <a:ext cx="515222" cy="214311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63" name="Text Box 925"/>
            <p:cNvSpPr txBox="1"/>
            <p:nvPr/>
          </p:nvSpPr>
          <p:spPr>
            <a:xfrm>
              <a:off x="334963" y="4832350"/>
              <a:ext cx="540665" cy="32146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C--03</a:t>
              </a:r>
            </a:p>
          </p:txBody>
        </p:sp>
      </p:grpSp>
      <p:sp>
        <p:nvSpPr>
          <p:cNvPr id="4148" name="Text Box 918"/>
          <p:cNvSpPr txBox="1"/>
          <p:nvPr/>
        </p:nvSpPr>
        <p:spPr>
          <a:xfrm>
            <a:off x="1387475" y="5707063"/>
            <a:ext cx="133826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设定第四段延时时间</a:t>
            </a:r>
          </a:p>
        </p:txBody>
      </p:sp>
      <p:grpSp>
        <p:nvGrpSpPr>
          <p:cNvPr id="4149" name="组合 199"/>
          <p:cNvGrpSpPr/>
          <p:nvPr/>
        </p:nvGrpSpPr>
        <p:grpSpPr>
          <a:xfrm>
            <a:off x="868363" y="5721350"/>
            <a:ext cx="584200" cy="300038"/>
            <a:chOff x="800100" y="1958974"/>
            <a:chExt cx="585264" cy="297677"/>
          </a:xfrm>
        </p:grpSpPr>
        <p:sp>
          <p:nvSpPr>
            <p:cNvPr id="122" name="圆角矩形 121"/>
            <p:cNvSpPr/>
            <p:nvPr/>
          </p:nvSpPr>
          <p:spPr bwMode="auto">
            <a:xfrm>
              <a:off x="800100" y="2018824"/>
              <a:ext cx="515287" cy="214201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61" name="Text Box 919"/>
            <p:cNvSpPr txBox="1"/>
            <p:nvPr/>
          </p:nvSpPr>
          <p:spPr>
            <a:xfrm>
              <a:off x="808039" y="1958974"/>
              <a:ext cx="577325" cy="29767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Pn-04</a:t>
              </a:r>
            </a:p>
          </p:txBody>
        </p:sp>
      </p:grpSp>
      <p:sp>
        <p:nvSpPr>
          <p:cNvPr id="4150" name="Line 314"/>
          <p:cNvSpPr/>
          <p:nvPr/>
        </p:nvSpPr>
        <p:spPr>
          <a:xfrm>
            <a:off x="4254500" y="6538913"/>
            <a:ext cx="18716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4151" name="Text Box 3"/>
          <p:cNvSpPr txBox="1"/>
          <p:nvPr/>
        </p:nvSpPr>
        <p:spPr>
          <a:xfrm>
            <a:off x="3744913" y="4154488"/>
            <a:ext cx="108267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输出电压与状态</a:t>
            </a:r>
          </a:p>
        </p:txBody>
      </p:sp>
      <p:sp>
        <p:nvSpPr>
          <p:cNvPr id="4152" name="Text Box 923"/>
          <p:cNvSpPr txBox="1"/>
          <p:nvPr/>
        </p:nvSpPr>
        <p:spPr>
          <a:xfrm>
            <a:off x="1387475" y="4460875"/>
            <a:ext cx="1595438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表示正在进行第四段延时</a:t>
            </a:r>
          </a:p>
        </p:txBody>
      </p:sp>
      <p:grpSp>
        <p:nvGrpSpPr>
          <p:cNvPr id="4153" name="组合 204"/>
          <p:cNvGrpSpPr/>
          <p:nvPr/>
        </p:nvGrpSpPr>
        <p:grpSpPr>
          <a:xfrm>
            <a:off x="855663" y="4454525"/>
            <a:ext cx="539750" cy="323850"/>
            <a:chOff x="334963" y="4832350"/>
            <a:chExt cx="540665" cy="321467"/>
          </a:xfrm>
        </p:grpSpPr>
        <p:sp>
          <p:nvSpPr>
            <p:cNvPr id="90" name="圆角矩形 89"/>
            <p:cNvSpPr/>
            <p:nvPr/>
          </p:nvSpPr>
          <p:spPr bwMode="auto">
            <a:xfrm>
              <a:off x="342913" y="4885928"/>
              <a:ext cx="515222" cy="214311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59" name="Text Box 925"/>
            <p:cNvSpPr txBox="1"/>
            <p:nvPr/>
          </p:nvSpPr>
          <p:spPr>
            <a:xfrm>
              <a:off x="334963" y="4832350"/>
              <a:ext cx="540665" cy="32146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C--04</a:t>
              </a:r>
            </a:p>
          </p:txBody>
        </p:sp>
      </p:grpSp>
      <p:sp>
        <p:nvSpPr>
          <p:cNvPr id="4154" name="Text Box 923"/>
          <p:cNvSpPr txBox="1"/>
          <p:nvPr/>
        </p:nvSpPr>
        <p:spPr>
          <a:xfrm>
            <a:off x="1387475" y="4694238"/>
            <a:ext cx="18510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表示当前设定的延时工作完成</a:t>
            </a:r>
          </a:p>
        </p:txBody>
      </p:sp>
      <p:grpSp>
        <p:nvGrpSpPr>
          <p:cNvPr id="4155" name="组合 204"/>
          <p:cNvGrpSpPr/>
          <p:nvPr/>
        </p:nvGrpSpPr>
        <p:grpSpPr>
          <a:xfrm>
            <a:off x="855663" y="4697413"/>
            <a:ext cx="522287" cy="300037"/>
            <a:chOff x="334963" y="4832358"/>
            <a:chExt cx="522365" cy="296895"/>
          </a:xfrm>
        </p:grpSpPr>
        <p:sp>
          <p:nvSpPr>
            <p:cNvPr id="94" name="圆角矩形 93"/>
            <p:cNvSpPr/>
            <p:nvPr/>
          </p:nvSpPr>
          <p:spPr bwMode="auto">
            <a:xfrm>
              <a:off x="342901" y="4885768"/>
              <a:ext cx="514427" cy="21363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4157" name="Text Box 925"/>
            <p:cNvSpPr txBox="1"/>
            <p:nvPr/>
          </p:nvSpPr>
          <p:spPr>
            <a:xfrm>
              <a:off x="334963" y="4832358"/>
              <a:ext cx="487707" cy="2968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009999"/>
                  </a:solidFill>
                  <a:latin typeface="Arial Black" panose="020B0A04020102020204" pitchFamily="34" charset="0"/>
                </a:rPr>
                <a:t>-------</a:t>
              </a:r>
            </a:p>
          </p:txBody>
        </p:sp>
      </p:grpSp>
      <p:sp>
        <p:nvSpPr>
          <p:cNvPr id="6" name="矩形 5"/>
          <p:cNvSpPr/>
          <p:nvPr/>
        </p:nvSpPr>
        <p:spPr>
          <a:xfrm>
            <a:off x="4664075" y="1593850"/>
            <a:ext cx="1800225" cy="6532245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8100000" scaled="1"/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819650" y="2628900"/>
            <a:ext cx="1511935" cy="194437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75000"/>
                  <a:lumOff val="25000"/>
                  <a:shade val="30000"/>
                  <a:satMod val="115000"/>
                </a:schemeClr>
              </a:gs>
              <a:gs pos="50000">
                <a:schemeClr val="tx1">
                  <a:lumMod val="75000"/>
                  <a:lumOff val="25000"/>
                  <a:shade val="67500"/>
                  <a:satMod val="115000"/>
                </a:schemeClr>
              </a:gs>
              <a:gs pos="100000">
                <a:schemeClr val="tx1">
                  <a:lumMod val="75000"/>
                  <a:lumOff val="2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6209030" y="6483985"/>
            <a:ext cx="167005" cy="1137285"/>
          </a:xfrm>
          <a:prstGeom prst="round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0" scaled="1"/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4819650" y="4809490"/>
            <a:ext cx="1511300" cy="1541780"/>
          </a:xfrm>
          <a:prstGeom prst="roundRect">
            <a:avLst>
              <a:gd name="adj" fmla="val 4518"/>
            </a:avLst>
          </a:prstGeom>
          <a:solidFill>
            <a:srgbClr val="45454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组合 36"/>
          <p:cNvGrpSpPr/>
          <p:nvPr/>
        </p:nvGrpSpPr>
        <p:grpSpPr>
          <a:xfrm>
            <a:off x="4886960" y="5604510"/>
            <a:ext cx="1376045" cy="659765"/>
            <a:chOff x="1716398" y="4355114"/>
            <a:chExt cx="1376261" cy="648000"/>
          </a:xfrm>
          <a:solidFill>
            <a:srgbClr val="C00000"/>
          </a:solidFill>
        </p:grpSpPr>
        <p:sp>
          <p:nvSpPr>
            <p:cNvPr id="11" name="圆角矩形 10"/>
            <p:cNvSpPr/>
            <p:nvPr/>
          </p:nvSpPr>
          <p:spPr>
            <a:xfrm>
              <a:off x="1716398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2444659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" name="组合 39"/>
          <p:cNvGrpSpPr/>
          <p:nvPr/>
        </p:nvGrpSpPr>
        <p:grpSpPr>
          <a:xfrm>
            <a:off x="4886960" y="4892675"/>
            <a:ext cx="1376045" cy="659765"/>
            <a:chOff x="1716398" y="4355114"/>
            <a:chExt cx="1376261" cy="648000"/>
          </a:xfrm>
          <a:solidFill>
            <a:srgbClr val="C00000"/>
          </a:solidFill>
        </p:grpSpPr>
        <p:sp>
          <p:nvSpPr>
            <p:cNvPr id="14" name="圆角矩形 13"/>
            <p:cNvSpPr/>
            <p:nvPr/>
          </p:nvSpPr>
          <p:spPr>
            <a:xfrm>
              <a:off x="1716398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2444659" y="4355114"/>
              <a:ext cx="648000" cy="648000"/>
            </a:xfrm>
            <a:prstGeom prst="roundRect">
              <a:avLst>
                <a:gd name="adj" fmla="val 10309"/>
              </a:avLst>
            </a:prstGeom>
            <a:grp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1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6" name="椭圆 15"/>
          <p:cNvSpPr/>
          <p:nvPr/>
        </p:nvSpPr>
        <p:spPr>
          <a:xfrm>
            <a:off x="5248275" y="5251450"/>
            <a:ext cx="647700" cy="65976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5308600" y="5313045"/>
            <a:ext cx="525780" cy="535305"/>
          </a:xfrm>
          <a:prstGeom prst="ellipse">
            <a:avLst/>
          </a:prstGeom>
          <a:solidFill>
            <a:srgbClr val="C0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62" name="TextBox 44"/>
          <p:cNvSpPr txBox="1"/>
          <p:nvPr/>
        </p:nvSpPr>
        <p:spPr>
          <a:xfrm>
            <a:off x="5743575" y="4938078"/>
            <a:ext cx="48260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1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SET</a:t>
            </a:r>
            <a:endParaRPr lang="zh-CN" altLang="en-US" sz="16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5353050" y="5358765"/>
            <a:ext cx="431800" cy="44005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6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8225" y="4670425"/>
            <a:ext cx="614680" cy="6502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5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4848225" y="5828030"/>
            <a:ext cx="614680" cy="6502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" name="任意多边形 21"/>
          <p:cNvSpPr/>
          <p:nvPr/>
        </p:nvSpPr>
        <p:spPr>
          <a:xfrm>
            <a:off x="5622925" y="5850255"/>
            <a:ext cx="576580" cy="145415"/>
          </a:xfrm>
          <a:custGeom>
            <a:avLst/>
            <a:gdLst>
              <a:gd name="connsiteX0" fmla="*/ 304800 w 304800"/>
              <a:gd name="connsiteY0" fmla="*/ 0 h 412377"/>
              <a:gd name="connsiteX1" fmla="*/ 304800 w 304800"/>
              <a:gd name="connsiteY1" fmla="*/ 412377 h 412377"/>
              <a:gd name="connsiteX2" fmla="*/ 0 w 304800"/>
              <a:gd name="connsiteY2" fmla="*/ 412377 h 412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412377">
                <a:moveTo>
                  <a:pt x="304800" y="0"/>
                </a:moveTo>
                <a:lnTo>
                  <a:pt x="304800" y="412377"/>
                </a:lnTo>
                <a:lnTo>
                  <a:pt x="0" y="412377"/>
                </a:lnTo>
              </a:path>
            </a:pathLst>
          </a:custGeom>
          <a:ln w="44450">
            <a:solidFill>
              <a:schemeClr val="bg1"/>
            </a:solidFill>
            <a:headEnd type="none" w="med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67" name="TextBox 49"/>
          <p:cNvSpPr txBox="1"/>
          <p:nvPr/>
        </p:nvSpPr>
        <p:spPr>
          <a:xfrm>
            <a:off x="5562600" y="5896928"/>
            <a:ext cx="744538" cy="414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MODE</a:t>
            </a:r>
            <a:endParaRPr lang="zh-CN" altLang="en-US" sz="1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5872480" y="5017770"/>
            <a:ext cx="323850" cy="76200"/>
          </a:xfrm>
          <a:prstGeom prst="roundRect">
            <a:avLst>
              <a:gd name="adj" fmla="val 1030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等腰三角形 24"/>
          <p:cNvSpPr/>
          <p:nvPr/>
        </p:nvSpPr>
        <p:spPr>
          <a:xfrm rot="16200000">
            <a:off x="5672455" y="5119370"/>
            <a:ext cx="147320" cy="14478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5499100" y="5497830"/>
            <a:ext cx="144780" cy="14541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71" name="TextBox 53"/>
          <p:cNvSpPr txBox="1"/>
          <p:nvPr/>
        </p:nvSpPr>
        <p:spPr>
          <a:xfrm>
            <a:off x="4881563" y="2744153"/>
            <a:ext cx="1412875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BankGothic Md BT" panose="020B0807020203060204" pitchFamily="34" charset="0"/>
              </a:rPr>
              <a:t>12.45</a:t>
            </a:r>
            <a:endParaRPr lang="zh-CN" altLang="en-US" sz="2800" dirty="0">
              <a:solidFill>
                <a:srgbClr val="FF0000"/>
              </a:solidFill>
              <a:latin typeface="BankGothic Md BT" panose="020B0807020203060204" pitchFamily="34" charset="0"/>
            </a:endParaRPr>
          </a:p>
        </p:txBody>
      </p:sp>
      <p:sp>
        <p:nvSpPr>
          <p:cNvPr id="2072" name="TextBox 54"/>
          <p:cNvSpPr txBox="1"/>
          <p:nvPr/>
        </p:nvSpPr>
        <p:spPr>
          <a:xfrm>
            <a:off x="4875213" y="3244215"/>
            <a:ext cx="126365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00B050"/>
                </a:solidFill>
                <a:latin typeface="BankGothic Md BT" panose="020B0807020203060204" pitchFamily="34" charset="0"/>
                <a:cs typeface="Txt" panose="00000400000000000000" pitchFamily="2" charset="0"/>
              </a:rPr>
              <a:t>C--00</a:t>
            </a:r>
            <a:endParaRPr lang="zh-CN" altLang="en-US" sz="2800" b="1" dirty="0">
              <a:solidFill>
                <a:srgbClr val="00B050"/>
              </a:solidFill>
              <a:latin typeface="BankGothic Md BT" panose="020B0807020203060204" pitchFamily="34" charset="0"/>
              <a:ea typeface="Txt" panose="000004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97438" y="4031615"/>
            <a:ext cx="1404938" cy="553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solidFill>
                  <a:schemeClr val="bg1"/>
                </a:solidFill>
                <a:latin typeface="+mj-lt"/>
                <a:ea typeface="宋体" panose="02010600030101010101" pitchFamily="2" charset="-122"/>
                <a:cs typeface="+mn-cs"/>
              </a:rPr>
              <a:t>   A          B         C     D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solidFill>
                  <a:schemeClr val="bg1"/>
                </a:solidFill>
                <a:latin typeface="+mj-lt"/>
                <a:ea typeface="宋体" panose="02010600030101010101" pitchFamily="2" charset="-122"/>
                <a:cs typeface="+mn-cs"/>
              </a:rPr>
              <a:t>DC24      OUT   AC220</a:t>
            </a:r>
            <a:endParaRPr kumimoji="1" lang="zh-CN" altLang="en-US" kern="1200" cap="none" spc="0" normalizeH="0" baseline="0" noProof="0" dirty="0">
              <a:solidFill>
                <a:schemeClr val="bg1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5437505" y="7729220"/>
            <a:ext cx="234950" cy="23812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5108575" y="6863080"/>
            <a:ext cx="900430" cy="732790"/>
          </a:xfrm>
          <a:prstGeom prst="roundRect">
            <a:avLst>
              <a:gd name="adj" fmla="val 8334"/>
            </a:avLst>
          </a:prstGeom>
          <a:solidFill>
            <a:schemeClr val="tx1">
              <a:lumMod val="65000"/>
              <a:lumOff val="3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5158105" y="6909435"/>
            <a:ext cx="803275" cy="635635"/>
          </a:xfrm>
          <a:prstGeom prst="roundRect">
            <a:avLst>
              <a:gd name="adj" fmla="val 10667"/>
            </a:avLst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椭圆 32"/>
          <p:cNvSpPr/>
          <p:nvPr/>
        </p:nvSpPr>
        <p:spPr>
          <a:xfrm>
            <a:off x="5447030" y="7112635"/>
            <a:ext cx="215900" cy="21971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4" name="直接连接符 33"/>
          <p:cNvCxnSpPr/>
          <p:nvPr/>
        </p:nvCxnSpPr>
        <p:spPr>
          <a:xfrm>
            <a:off x="5452745" y="7109460"/>
            <a:ext cx="19939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9" name="TextBox 63"/>
          <p:cNvSpPr txBox="1"/>
          <p:nvPr/>
        </p:nvSpPr>
        <p:spPr>
          <a:xfrm>
            <a:off x="5232400" y="7254240"/>
            <a:ext cx="588963" cy="321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  <a:latin typeface="Angsana New" panose="02020603050405020304" pitchFamily="18" charset="-34"/>
                <a:ea typeface="Angsana New" panose="02020603050405020304" pitchFamily="18" charset="-34"/>
              </a:rPr>
              <a:t>     ON/OFF</a:t>
            </a:r>
            <a:endParaRPr lang="zh-CN" altLang="en-US" sz="800" dirty="0">
              <a:solidFill>
                <a:schemeClr val="bg1"/>
              </a:solidFill>
              <a:latin typeface="Angsana New" panose="02020603050405020304" pitchFamily="18" charset="-34"/>
              <a:ea typeface="Angsana New" panose="02020603050405020304" pitchFamily="18" charset="-34"/>
            </a:endParaRPr>
          </a:p>
        </p:txBody>
      </p:sp>
      <p:sp>
        <p:nvSpPr>
          <p:cNvPr id="2080" name="TextBox 68"/>
          <p:cNvSpPr txBox="1"/>
          <p:nvPr/>
        </p:nvSpPr>
        <p:spPr>
          <a:xfrm>
            <a:off x="4714875" y="1842453"/>
            <a:ext cx="1005205" cy="414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1400" b="1" dirty="0">
                <a:latin typeface="Swis721 Ex BT" panose="020B0605020202020204" pitchFamily="34" charset="0"/>
              </a:rPr>
              <a:t>SNT100</a:t>
            </a:r>
            <a:endParaRPr lang="zh-CN" altLang="en-US" sz="1400" b="1" dirty="0">
              <a:latin typeface="Swis721 Ex BT" panose="020B0605020202020204" pitchFamily="34" charset="0"/>
            </a:endParaRPr>
          </a:p>
        </p:txBody>
      </p:sp>
      <p:sp>
        <p:nvSpPr>
          <p:cNvPr id="2081" name="TextBox 69"/>
          <p:cNvSpPr txBox="1"/>
          <p:nvPr/>
        </p:nvSpPr>
        <p:spPr>
          <a:xfrm>
            <a:off x="4743450" y="2125028"/>
            <a:ext cx="1685925" cy="2990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Meiryo" panose="020B0604030504040204" pitchFamily="34" charset="-128"/>
                <a:ea typeface="Meiryo" panose="020B0604030504040204" pitchFamily="34" charset="-128"/>
              </a:rPr>
              <a:t>SEQUENCE   CONTROLLER</a:t>
            </a:r>
            <a:endParaRPr lang="zh-CN" altLang="en-US" sz="9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082" name="Picture 30" descr="C:\Users\tong\Desktop\QQ file\01300000307427123701330348257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64250" y="1959610"/>
            <a:ext cx="209550" cy="21336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083" name="直接连接符 38"/>
          <p:cNvCxnSpPr/>
          <p:nvPr/>
        </p:nvCxnSpPr>
        <p:spPr>
          <a:xfrm>
            <a:off x="4797425" y="2186305"/>
            <a:ext cx="1547495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8"/>
          <p:cNvSpPr txBox="1"/>
          <p:nvPr/>
        </p:nvSpPr>
        <p:spPr>
          <a:xfrm>
            <a:off x="766763" y="701675"/>
            <a:ext cx="1912937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4.  </a:t>
            </a:r>
            <a:r>
              <a:rPr lang="zh-CN" altLang="en-US" sz="1200" b="1" dirty="0">
                <a:latin typeface="Times New Roman" panose="02020603050405020304" pitchFamily="18" charset="0"/>
              </a:rPr>
              <a:t>查看各段延时设定时间</a:t>
            </a:r>
          </a:p>
        </p:txBody>
      </p:sp>
      <p:sp>
        <p:nvSpPr>
          <p:cNvPr id="5123" name="TextBox 353"/>
          <p:cNvSpPr txBox="1">
            <a:spLocks noChangeArrowheads="1"/>
          </p:cNvSpPr>
          <p:nvPr/>
        </p:nvSpPr>
        <p:spPr bwMode="auto">
          <a:xfrm>
            <a:off x="965200" y="1112838"/>
            <a:ext cx="5294313" cy="28162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通过 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MODE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键可以快速查看各延时段的设定时间：</a:t>
            </a:r>
            <a:endParaRPr kumimoji="1" lang="en-US" altLang="zh-CN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indent="-457200" algn="just" defTabSz="914400">
              <a:lnSpc>
                <a:spcPct val="160000"/>
              </a:lnSpc>
              <a:buClrTx/>
              <a:buSzTx/>
              <a:buFontTx/>
              <a:buNone/>
              <a:defRPr/>
            </a:pPr>
            <a:endParaRPr kumimoji="1" lang="en-US" altLang="zh-CN" kern="1200" cap="none" spc="0" normalizeH="0" baseline="0" noProof="0" dirty="0">
              <a:latin typeface="新宋体" panose="02010609030101010101" pitchFamily="49" charset="-122"/>
              <a:ea typeface="新宋体" panose="02010609030101010101" pitchFamily="49" charset="-122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kumimoji="1" lang="zh-CN" altLang="en-US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待机模式下，时序控制器显示第一段延时时间的设定值， 每按一次     键，显示的转换</a:t>
            </a:r>
            <a:endParaRPr kumimoji="1" lang="en-US" altLang="zh-CN" kern="1200" cap="none" spc="0" normalizeH="0" baseline="0" noProof="0" dirty="0">
              <a:latin typeface="新宋体" panose="02010609030101010101" pitchFamily="49" charset="-122"/>
              <a:ea typeface="新宋体" panose="02010609030101010101" pitchFamily="49" charset="-122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kumimoji="1" lang="en-US" altLang="zh-CN" kern="1200" cap="none" spc="0" normalizeH="0" baseline="0" noProof="0" dirty="0">
              <a:latin typeface="新宋体" panose="02010609030101010101" pitchFamily="49" charset="-122"/>
              <a:ea typeface="新宋体" panose="02010609030101010101" pitchFamily="49" charset="-122"/>
              <a:cs typeface="+mn-cs"/>
            </a:endParaRPr>
          </a:p>
          <a:p>
            <a:pPr marL="457200" marR="0" indent="-457200" algn="just" defTabSz="91440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    </a:t>
            </a:r>
            <a:r>
              <a:rPr kumimoji="1" lang="zh-CN" altLang="en-US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顺序如下： </a:t>
            </a:r>
            <a:r>
              <a:rPr kumimoji="1" lang="en-US" altLang="zh-CN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[C-00]</a:t>
            </a:r>
            <a:r>
              <a:rPr kumimoji="1" lang="zh-CN" altLang="en-US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</a:t>
            </a:r>
            <a:r>
              <a:rPr kumimoji="1" lang="en-US" altLang="zh-CN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=&gt; [</a:t>
            </a:r>
            <a:r>
              <a:rPr kumimoji="1" lang="en-US" altLang="zh-CN" b="1" kern="1200" cap="none" spc="0" normalizeH="0" baseline="0" noProof="0" dirty="0" err="1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Pn</a:t>
            </a:r>
            <a:r>
              <a:rPr kumimoji="1" lang="en-US" altLang="zh-CN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01] =&gt; [</a:t>
            </a:r>
            <a:r>
              <a:rPr kumimoji="1" lang="en-US" altLang="zh-CN" b="1" kern="1200" cap="none" spc="0" normalizeH="0" baseline="0" noProof="0" dirty="0" err="1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Pn</a:t>
            </a:r>
            <a:r>
              <a:rPr kumimoji="1" lang="en-US" altLang="zh-CN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02] =&gt; [</a:t>
            </a:r>
            <a:r>
              <a:rPr kumimoji="1" lang="en-US" altLang="zh-CN" b="1" kern="1200" cap="none" spc="0" normalizeH="0" baseline="0" noProof="0" dirty="0" err="1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Pn</a:t>
            </a:r>
            <a:r>
              <a:rPr kumimoji="1" lang="en-US" altLang="zh-CN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03] =&gt; [</a:t>
            </a:r>
            <a:r>
              <a:rPr kumimoji="1" lang="en-US" altLang="zh-CN" b="1" kern="1200" cap="none" spc="0" normalizeH="0" baseline="0" noProof="0" dirty="0" err="1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Pn</a:t>
            </a:r>
            <a:r>
              <a:rPr kumimoji="1" lang="en-US" altLang="zh-CN" b="1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04] =&gt; [C-00]</a:t>
            </a:r>
            <a:r>
              <a:rPr kumimoji="1" lang="en-US" altLang="zh-CN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</a:t>
            </a:r>
          </a:p>
          <a:p>
            <a:pPr marL="457200" marR="0" indent="-457200" algn="just" defTabSz="914400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                   </a:t>
            </a:r>
            <a:r>
              <a:rPr kumimoji="1" lang="zh-CN" altLang="en-US" sz="800" kern="1200" cap="none" spc="0" normalizeH="0" baseline="0" noProof="0" dirty="0">
                <a:latin typeface="新宋体" panose="02010609030101010101" pitchFamily="49" charset="-122"/>
                <a:ea typeface="新宋体" panose="02010609030101010101" pitchFamily="49" charset="-122"/>
                <a:cs typeface="+mn-cs"/>
              </a:rPr>
              <a:t>待机        第一段        第二段       第三段        第四段         待机   </a:t>
            </a:r>
            <a:endParaRPr kumimoji="1" lang="en-US" altLang="zh-CN" sz="800" kern="1200" cap="none" spc="0" normalizeH="0" baseline="0" noProof="0" dirty="0">
              <a:latin typeface="新宋体" panose="02010609030101010101" pitchFamily="49" charset="-122"/>
              <a:ea typeface="新宋体" panose="02010609030101010101" pitchFamily="49" charset="-122"/>
              <a:cs typeface="+mn-cs"/>
            </a:endParaRPr>
          </a:p>
          <a:p>
            <a:pPr marL="457200" marR="0" indent="-457200" algn="just" defTabSz="914400">
              <a:lnSpc>
                <a:spcPct val="160000"/>
              </a:lnSpc>
              <a:buClrTx/>
              <a:buSzTx/>
              <a:buFontTx/>
              <a:buNone/>
              <a:defRPr/>
            </a:pP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                         </a:t>
            </a: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设定为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 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模式时，只能查看第一段延时设定值；</a:t>
            </a:r>
            <a:endParaRPr kumimoji="1" lang="en-US" altLang="zh-CN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设定为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B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模式时， 可以查看第一、第二段设定时间值；</a:t>
            </a:r>
            <a:endParaRPr kumimoji="1" lang="en-US" altLang="zh-CN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设定为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C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模式时，可以查看第一、第二、第三段时间设定值；</a:t>
            </a:r>
            <a:endParaRPr kumimoji="1" lang="en-US" altLang="zh-CN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设定为</a:t>
            </a:r>
            <a:r>
              <a:rPr kumimoji="1" lang="en-US" altLang="zh-CN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D</a:t>
            </a:r>
            <a:r>
              <a:rPr kumimoji="1" lang="zh-CN" altLang="en-US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模式时，可以查看第一、第二、第三、第四段时间设定值；</a:t>
            </a:r>
            <a:endParaRPr kumimoji="1" lang="en-US" altLang="zh-CN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endParaRPr kumimoji="1" lang="en-US" altLang="zh-CN" b="1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如下例所示，设定为</a:t>
            </a:r>
            <a:r>
              <a:rPr kumimoji="1" lang="en-US" altLang="zh-CN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C</a:t>
            </a:r>
            <a:r>
              <a:rPr kumimoji="1" lang="zh-CN" altLang="en-US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模式：</a:t>
            </a:r>
            <a:endParaRPr kumimoji="1" lang="en-US" altLang="zh-CN" b="1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124" name="TextBox 539"/>
          <p:cNvSpPr txBox="1"/>
          <p:nvPr/>
        </p:nvSpPr>
        <p:spPr>
          <a:xfrm>
            <a:off x="935038" y="5146675"/>
            <a:ext cx="927100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dirty="0"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C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—3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cxnSp>
        <p:nvCxnSpPr>
          <p:cNvPr id="5125" name="直接箭头连接符 543"/>
          <p:cNvCxnSpPr/>
          <p:nvPr/>
        </p:nvCxnSpPr>
        <p:spPr>
          <a:xfrm>
            <a:off x="1849438" y="4706938"/>
            <a:ext cx="503237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pic>
        <p:nvPicPr>
          <p:cNvPr id="5126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763" y="4441825"/>
            <a:ext cx="366712" cy="25717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5127" name="任意多边形 481"/>
          <p:cNvSpPr/>
          <p:nvPr/>
        </p:nvSpPr>
        <p:spPr>
          <a:xfrm>
            <a:off x="1341438" y="4541838"/>
            <a:ext cx="4932362" cy="1547812"/>
          </a:xfrm>
          <a:custGeom>
            <a:avLst/>
            <a:gdLst>
              <a:gd name="txL" fmla="*/ 0 w 4829175"/>
              <a:gd name="txT" fmla="*/ 0 h 1619250"/>
              <a:gd name="txR" fmla="*/ 4829175 w 4829175"/>
              <a:gd name="txB" fmla="*/ 1619250 h 1619250"/>
            </a:gdLst>
            <a:ahLst/>
            <a:cxnLst>
              <a:cxn ang="0">
                <a:pos x="5123766" y="0"/>
              </a:cxn>
              <a:cxn ang="0">
                <a:pos x="5367244" y="0"/>
              </a:cxn>
              <a:cxn ang="0">
                <a:pos x="5367244" y="648571"/>
              </a:cxn>
              <a:cxn ang="0">
                <a:pos x="0" y="648571"/>
              </a:cxn>
              <a:cxn ang="0">
                <a:pos x="0" y="534117"/>
              </a:cxn>
            </a:cxnLst>
            <a:rect l="txL" t="txT" r="txR" b="txB"/>
            <a:pathLst>
              <a:path w="4829175" h="1619250">
                <a:moveTo>
                  <a:pt x="4610100" y="0"/>
                </a:moveTo>
                <a:lnTo>
                  <a:pt x="4829175" y="0"/>
                </a:lnTo>
                <a:lnTo>
                  <a:pt x="4829175" y="1619250"/>
                </a:lnTo>
                <a:lnTo>
                  <a:pt x="0" y="1619250"/>
                </a:lnTo>
                <a:lnTo>
                  <a:pt x="0" y="1333500"/>
                </a:lnTo>
              </a:path>
            </a:pathLst>
          </a:custGeom>
          <a:noFill/>
          <a:ln w="12700" cap="flat" cmpd="sng">
            <a:solidFill>
              <a:srgbClr val="292929">
                <a:alpha val="100000"/>
              </a:srgbClr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8" name="TextBox 487"/>
          <p:cNvSpPr txBox="1"/>
          <p:nvPr/>
        </p:nvSpPr>
        <p:spPr>
          <a:xfrm>
            <a:off x="963613" y="4078288"/>
            <a:ext cx="87630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29" name="TextBox 491"/>
          <p:cNvSpPr txBox="1"/>
          <p:nvPr/>
        </p:nvSpPr>
        <p:spPr>
          <a:xfrm>
            <a:off x="969963" y="4268788"/>
            <a:ext cx="87630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5130" name="直接连接符 493"/>
          <p:cNvCxnSpPr/>
          <p:nvPr/>
        </p:nvCxnSpPr>
        <p:spPr>
          <a:xfrm>
            <a:off x="1258888" y="4538663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5131" name="TextBox 495"/>
          <p:cNvSpPr txBox="1"/>
          <p:nvPr/>
        </p:nvSpPr>
        <p:spPr>
          <a:xfrm>
            <a:off x="1179513" y="4548188"/>
            <a:ext cx="569912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      C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32" name="TextBox 497"/>
          <p:cNvSpPr txBox="1"/>
          <p:nvPr/>
        </p:nvSpPr>
        <p:spPr>
          <a:xfrm>
            <a:off x="942975" y="4749800"/>
            <a:ext cx="493713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5133" name="圆角矩形 278"/>
          <p:cNvSpPr/>
          <p:nvPr/>
        </p:nvSpPr>
        <p:spPr>
          <a:xfrm>
            <a:off x="984250" y="4183063"/>
            <a:ext cx="863600" cy="935037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134" name="TextBox 539"/>
          <p:cNvSpPr txBox="1"/>
          <p:nvPr/>
        </p:nvSpPr>
        <p:spPr>
          <a:xfrm>
            <a:off x="2332038" y="5143500"/>
            <a:ext cx="1108075" cy="706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显示第一段设定值：</a:t>
            </a:r>
            <a:endParaRPr lang="en-US" altLang="zh-CN" sz="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dirty="0"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C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—3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sp>
        <p:nvSpPr>
          <p:cNvPr id="5135" name="TextBox 500"/>
          <p:cNvSpPr txBox="1"/>
          <p:nvPr/>
        </p:nvSpPr>
        <p:spPr>
          <a:xfrm>
            <a:off x="2360613" y="4075113"/>
            <a:ext cx="877887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36" name="TextBox 501"/>
          <p:cNvSpPr txBox="1"/>
          <p:nvPr/>
        </p:nvSpPr>
        <p:spPr>
          <a:xfrm>
            <a:off x="2386013" y="4275138"/>
            <a:ext cx="874712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P  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01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37" name="TextBox 503"/>
          <p:cNvSpPr txBox="1"/>
          <p:nvPr/>
        </p:nvSpPr>
        <p:spPr>
          <a:xfrm>
            <a:off x="2578100" y="4545013"/>
            <a:ext cx="5699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      C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38" name="TextBox 504"/>
          <p:cNvSpPr txBox="1"/>
          <p:nvPr/>
        </p:nvSpPr>
        <p:spPr>
          <a:xfrm>
            <a:off x="2341563" y="4746625"/>
            <a:ext cx="492125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5139" name="圆角矩形 278"/>
          <p:cNvSpPr/>
          <p:nvPr/>
        </p:nvSpPr>
        <p:spPr>
          <a:xfrm>
            <a:off x="2381250" y="4179888"/>
            <a:ext cx="865188" cy="935037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140" name="TextBox 506"/>
          <p:cNvSpPr txBox="1"/>
          <p:nvPr/>
        </p:nvSpPr>
        <p:spPr>
          <a:xfrm>
            <a:off x="2562225" y="4343400"/>
            <a:ext cx="260350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</a:rPr>
              <a:t>n</a:t>
            </a:r>
            <a:endParaRPr lang="zh-CN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5141" name="直接箭头连接符 543"/>
          <p:cNvCxnSpPr/>
          <p:nvPr/>
        </p:nvCxnSpPr>
        <p:spPr>
          <a:xfrm>
            <a:off x="3236913" y="4703763"/>
            <a:ext cx="503237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pic>
        <p:nvPicPr>
          <p:cNvPr id="5142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7238" y="4438650"/>
            <a:ext cx="366712" cy="25717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5143" name="TextBox 539"/>
          <p:cNvSpPr txBox="1"/>
          <p:nvPr/>
        </p:nvSpPr>
        <p:spPr>
          <a:xfrm>
            <a:off x="3719513" y="5140325"/>
            <a:ext cx="1108075" cy="706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显示第二段设定值：</a:t>
            </a:r>
            <a:endParaRPr lang="en-US" altLang="zh-CN" sz="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第二段时间</a:t>
            </a:r>
            <a:r>
              <a:rPr lang="en-US" altLang="zh-CN" sz="800" dirty="0">
                <a:latin typeface="Times New Roman" panose="02020603050405020304" pitchFamily="18" charset="0"/>
              </a:rPr>
              <a:t>12.73</a:t>
            </a:r>
          </a:p>
          <a:p>
            <a:pPr>
              <a:lnSpc>
                <a:spcPct val="100000"/>
              </a:lnSpc>
            </a:pP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C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—3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sp>
        <p:nvSpPr>
          <p:cNvPr id="5144" name="TextBox 510"/>
          <p:cNvSpPr txBox="1"/>
          <p:nvPr/>
        </p:nvSpPr>
        <p:spPr>
          <a:xfrm>
            <a:off x="3748088" y="4071938"/>
            <a:ext cx="877887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12.73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45" name="TextBox 511"/>
          <p:cNvSpPr txBox="1"/>
          <p:nvPr/>
        </p:nvSpPr>
        <p:spPr>
          <a:xfrm>
            <a:off x="3775075" y="4271963"/>
            <a:ext cx="87312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P  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02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46" name="TextBox 512"/>
          <p:cNvSpPr txBox="1"/>
          <p:nvPr/>
        </p:nvSpPr>
        <p:spPr>
          <a:xfrm>
            <a:off x="3965575" y="4541838"/>
            <a:ext cx="5699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      C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47" name="TextBox 513"/>
          <p:cNvSpPr txBox="1"/>
          <p:nvPr/>
        </p:nvSpPr>
        <p:spPr>
          <a:xfrm>
            <a:off x="3729038" y="4743450"/>
            <a:ext cx="492125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5148" name="圆角矩形 278"/>
          <p:cNvSpPr/>
          <p:nvPr/>
        </p:nvSpPr>
        <p:spPr>
          <a:xfrm>
            <a:off x="3770313" y="4176713"/>
            <a:ext cx="863600" cy="935037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149" name="TextBox 515"/>
          <p:cNvSpPr txBox="1"/>
          <p:nvPr/>
        </p:nvSpPr>
        <p:spPr>
          <a:xfrm>
            <a:off x="3949700" y="4340225"/>
            <a:ext cx="261938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</a:rPr>
              <a:t>n</a:t>
            </a:r>
            <a:endParaRPr lang="zh-CN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5150" name="直接箭头连接符 543"/>
          <p:cNvCxnSpPr/>
          <p:nvPr/>
        </p:nvCxnSpPr>
        <p:spPr>
          <a:xfrm>
            <a:off x="4643438" y="4710113"/>
            <a:ext cx="504825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pic>
        <p:nvPicPr>
          <p:cNvPr id="5151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763" y="4445000"/>
            <a:ext cx="366712" cy="25717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5152" name="TextBox 539"/>
          <p:cNvSpPr txBox="1"/>
          <p:nvPr/>
        </p:nvSpPr>
        <p:spPr>
          <a:xfrm>
            <a:off x="5127625" y="5146675"/>
            <a:ext cx="1108075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显示第三段设定值</a:t>
            </a:r>
            <a:r>
              <a:rPr lang="zh-CN" altLang="en-US" sz="800" dirty="0">
                <a:latin typeface="Times New Roman" panose="02020603050405020304" pitchFamily="18" charset="0"/>
              </a:rPr>
              <a:t>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第三段时间</a:t>
            </a:r>
            <a:r>
              <a:rPr lang="en-US" altLang="zh-CN" sz="800" dirty="0">
                <a:latin typeface="Times New Roman" panose="02020603050405020304" pitchFamily="18" charset="0"/>
              </a:rPr>
              <a:t>6.14</a:t>
            </a:r>
            <a:r>
              <a:rPr lang="zh-CN" altLang="en-US" sz="800" dirty="0">
                <a:latin typeface="Times New Roman" panose="02020603050405020304" pitchFamily="18" charset="0"/>
              </a:rPr>
              <a:t>秒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C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—3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sp>
        <p:nvSpPr>
          <p:cNvPr id="5153" name="TextBox 519"/>
          <p:cNvSpPr txBox="1"/>
          <p:nvPr/>
        </p:nvSpPr>
        <p:spPr>
          <a:xfrm>
            <a:off x="5156200" y="4078288"/>
            <a:ext cx="87630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06.14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54" name="TextBox 520"/>
          <p:cNvSpPr txBox="1"/>
          <p:nvPr/>
        </p:nvSpPr>
        <p:spPr>
          <a:xfrm>
            <a:off x="5181600" y="4278313"/>
            <a:ext cx="874713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P  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03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55" name="TextBox 521"/>
          <p:cNvSpPr txBox="1"/>
          <p:nvPr/>
        </p:nvSpPr>
        <p:spPr>
          <a:xfrm>
            <a:off x="5373688" y="4548188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      C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5156" name="TextBox 522"/>
          <p:cNvSpPr txBox="1"/>
          <p:nvPr/>
        </p:nvSpPr>
        <p:spPr>
          <a:xfrm>
            <a:off x="5135563" y="4749800"/>
            <a:ext cx="493712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5157" name="圆角矩形 278"/>
          <p:cNvSpPr/>
          <p:nvPr/>
        </p:nvSpPr>
        <p:spPr>
          <a:xfrm>
            <a:off x="5176838" y="4183063"/>
            <a:ext cx="863600" cy="935037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5158" name="TextBox 524"/>
          <p:cNvSpPr txBox="1"/>
          <p:nvPr/>
        </p:nvSpPr>
        <p:spPr>
          <a:xfrm>
            <a:off x="5356225" y="4346575"/>
            <a:ext cx="261938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</a:rPr>
              <a:t>n</a:t>
            </a:r>
            <a:endParaRPr lang="zh-CN" altLang="en-US" sz="1200" dirty="0">
              <a:latin typeface="Times New Roman" panose="02020603050405020304" pitchFamily="18" charset="0"/>
            </a:endParaRPr>
          </a:p>
        </p:txBody>
      </p:sp>
      <p:pic>
        <p:nvPicPr>
          <p:cNvPr id="5159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4863" y="5826125"/>
            <a:ext cx="366712" cy="25717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5160" name="Text Box 2148"/>
          <p:cNvSpPr txBox="1"/>
          <p:nvPr/>
        </p:nvSpPr>
        <p:spPr>
          <a:xfrm>
            <a:off x="9242425" y="9631363"/>
            <a:ext cx="260350" cy="274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</a:rPr>
              <a:t>5</a:t>
            </a:r>
          </a:p>
        </p:txBody>
      </p:sp>
      <p:grpSp>
        <p:nvGrpSpPr>
          <p:cNvPr id="5161" name="Group 2416"/>
          <p:cNvGrpSpPr/>
          <p:nvPr/>
        </p:nvGrpSpPr>
        <p:grpSpPr>
          <a:xfrm>
            <a:off x="6659563" y="9631363"/>
            <a:ext cx="5516562" cy="274637"/>
            <a:chOff x="432" y="6107"/>
            <a:chExt cx="3475" cy="173"/>
          </a:xfrm>
        </p:grpSpPr>
        <p:sp>
          <p:nvSpPr>
            <p:cNvPr id="5163" name="Text Box 2417"/>
            <p:cNvSpPr txBox="1"/>
            <p:nvPr/>
          </p:nvSpPr>
          <p:spPr>
            <a:xfrm>
              <a:off x="1974" y="6107"/>
              <a:ext cx="116" cy="1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endParaRPr lang="zh-CN" altLang="zh-CN" sz="1200" dirty="0">
                <a:latin typeface="Times New Roman" panose="02020603050405020304" pitchFamily="18" charset="0"/>
              </a:endParaRPr>
            </a:p>
          </p:txBody>
        </p:sp>
        <p:sp>
          <p:nvSpPr>
            <p:cNvPr id="5164" name="Line 2418"/>
            <p:cNvSpPr/>
            <p:nvPr/>
          </p:nvSpPr>
          <p:spPr>
            <a:xfrm>
              <a:off x="432" y="6128"/>
              <a:ext cx="347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pic>
        <p:nvPicPr>
          <p:cNvPr id="5162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2663" y="1620838"/>
            <a:ext cx="366712" cy="257175"/>
          </a:xfrm>
          <a:prstGeom prst="rect">
            <a:avLst/>
          </a:prstGeom>
          <a:noFill/>
          <a:ln w="1270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53"/>
          <p:cNvSpPr txBox="1"/>
          <p:nvPr/>
        </p:nvSpPr>
        <p:spPr>
          <a:xfrm>
            <a:off x="844550" y="1084263"/>
            <a:ext cx="5429250" cy="323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在待机状态时，通过长按 </a:t>
            </a:r>
            <a:r>
              <a:rPr lang="en-US" altLang="zh-CN" dirty="0">
                <a:latin typeface="Times New Roman" panose="02020603050405020304" pitchFamily="18" charset="0"/>
              </a:rPr>
              <a:t>         </a:t>
            </a:r>
            <a:r>
              <a:rPr lang="zh-CN" altLang="en-US" dirty="0">
                <a:latin typeface="Times New Roman" panose="02020603050405020304" pitchFamily="18" charset="0"/>
              </a:rPr>
              <a:t>键可以在 </a:t>
            </a:r>
            <a:r>
              <a:rPr lang="en-US" altLang="zh-CN" b="1" dirty="0">
                <a:latin typeface="Times New Roman" panose="02020603050405020304" pitchFamily="18" charset="0"/>
              </a:rPr>
              <a:t>A   B    C     D    </a:t>
            </a:r>
            <a:r>
              <a:rPr lang="zh-CN" altLang="en-US" dirty="0">
                <a:latin typeface="Times New Roman" panose="02020603050405020304" pitchFamily="18" charset="0"/>
              </a:rPr>
              <a:t>四种模式之间相互切换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6147" name="TextBox 539"/>
          <p:cNvSpPr txBox="1"/>
          <p:nvPr/>
        </p:nvSpPr>
        <p:spPr>
          <a:xfrm>
            <a:off x="877888" y="4122738"/>
            <a:ext cx="928687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dirty="0"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A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—1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段延时</a:t>
            </a:r>
            <a:endParaRPr lang="en-US" altLang="zh-CN" sz="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6148" name="直接箭头连接符 543"/>
          <p:cNvCxnSpPr/>
          <p:nvPr/>
        </p:nvCxnSpPr>
        <p:spPr>
          <a:xfrm>
            <a:off x="1782763" y="3684588"/>
            <a:ext cx="612775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6149" name="任意多边形 481"/>
          <p:cNvSpPr/>
          <p:nvPr/>
        </p:nvSpPr>
        <p:spPr>
          <a:xfrm>
            <a:off x="1465263" y="3517900"/>
            <a:ext cx="4932362" cy="1549400"/>
          </a:xfrm>
          <a:custGeom>
            <a:avLst/>
            <a:gdLst>
              <a:gd name="txL" fmla="*/ 0 w 4829175"/>
              <a:gd name="txT" fmla="*/ 0 h 1619250"/>
              <a:gd name="txR" fmla="*/ 4829175 w 4829175"/>
              <a:gd name="txB" fmla="*/ 1619250 h 1619250"/>
            </a:gdLst>
            <a:ahLst/>
            <a:cxnLst>
              <a:cxn ang="0">
                <a:pos x="5123766" y="0"/>
              </a:cxn>
              <a:cxn ang="0">
                <a:pos x="5367248" y="0"/>
              </a:cxn>
              <a:cxn ang="0">
                <a:pos x="5367248" y="651236"/>
              </a:cxn>
              <a:cxn ang="0">
                <a:pos x="0" y="651236"/>
              </a:cxn>
              <a:cxn ang="0">
                <a:pos x="0" y="536312"/>
              </a:cxn>
            </a:cxnLst>
            <a:rect l="txL" t="txT" r="txR" b="txB"/>
            <a:pathLst>
              <a:path w="4829175" h="1619250">
                <a:moveTo>
                  <a:pt x="4610100" y="0"/>
                </a:moveTo>
                <a:lnTo>
                  <a:pt x="4829175" y="0"/>
                </a:lnTo>
                <a:lnTo>
                  <a:pt x="4829175" y="1619250"/>
                </a:lnTo>
                <a:lnTo>
                  <a:pt x="0" y="1619250"/>
                </a:lnTo>
                <a:lnTo>
                  <a:pt x="0" y="1333500"/>
                </a:lnTo>
              </a:path>
            </a:pathLst>
          </a:custGeom>
          <a:noFill/>
          <a:ln w="12700" cap="flat" cmpd="sng">
            <a:solidFill>
              <a:srgbClr val="292929">
                <a:alpha val="100000"/>
              </a:srgbClr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150" name="TextBox 529"/>
          <p:cNvSpPr txBox="1"/>
          <p:nvPr/>
        </p:nvSpPr>
        <p:spPr>
          <a:xfrm>
            <a:off x="906463" y="3055938"/>
            <a:ext cx="877887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51" name="TextBox 530"/>
          <p:cNvSpPr txBox="1"/>
          <p:nvPr/>
        </p:nvSpPr>
        <p:spPr>
          <a:xfrm>
            <a:off x="912813" y="3246438"/>
            <a:ext cx="877887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6152" name="直接连接符 531"/>
          <p:cNvCxnSpPr/>
          <p:nvPr/>
        </p:nvCxnSpPr>
        <p:spPr>
          <a:xfrm>
            <a:off x="1201738" y="3516313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6153" name="TextBox 532"/>
          <p:cNvSpPr txBox="1"/>
          <p:nvPr/>
        </p:nvSpPr>
        <p:spPr>
          <a:xfrm>
            <a:off x="949325" y="3525838"/>
            <a:ext cx="280988" cy="3000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latin typeface="BankGothic Lt BT" panose="020B0607020203060204" pitchFamily="34" charset="0"/>
                <a:ea typeface="Aharoni" panose="02010803020104030203" pitchFamily="2" charset="-79"/>
              </a:rPr>
              <a:t>A</a:t>
            </a:r>
            <a:endParaRPr lang="zh-CN" altLang="en-US" b="1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54" name="TextBox 533"/>
          <p:cNvSpPr txBox="1"/>
          <p:nvPr/>
        </p:nvSpPr>
        <p:spPr>
          <a:xfrm>
            <a:off x="887413" y="3725863"/>
            <a:ext cx="4921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6155" name="圆角矩形 278"/>
          <p:cNvSpPr/>
          <p:nvPr/>
        </p:nvSpPr>
        <p:spPr>
          <a:xfrm>
            <a:off x="928688" y="3159125"/>
            <a:ext cx="863600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6156" name="TextBox 539"/>
          <p:cNvSpPr txBox="1"/>
          <p:nvPr/>
        </p:nvSpPr>
        <p:spPr>
          <a:xfrm>
            <a:off x="2344738" y="4119563"/>
            <a:ext cx="928687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dirty="0"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B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—2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段延时</a:t>
            </a:r>
            <a:endParaRPr lang="en-US" altLang="zh-CN" sz="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7" name="TextBox 561"/>
          <p:cNvSpPr txBox="1"/>
          <p:nvPr/>
        </p:nvSpPr>
        <p:spPr>
          <a:xfrm>
            <a:off x="2373313" y="3052763"/>
            <a:ext cx="877887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58" name="TextBox 562"/>
          <p:cNvSpPr txBox="1"/>
          <p:nvPr/>
        </p:nvSpPr>
        <p:spPr>
          <a:xfrm>
            <a:off x="2379663" y="3243263"/>
            <a:ext cx="877887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6159" name="直接连接符 563"/>
          <p:cNvCxnSpPr/>
          <p:nvPr/>
        </p:nvCxnSpPr>
        <p:spPr>
          <a:xfrm>
            <a:off x="2668588" y="3513138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6160" name="TextBox 564"/>
          <p:cNvSpPr txBox="1"/>
          <p:nvPr/>
        </p:nvSpPr>
        <p:spPr>
          <a:xfrm>
            <a:off x="2590800" y="3522663"/>
            <a:ext cx="282575" cy="3000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latin typeface="BankGothic Lt BT" panose="020B0607020203060204" pitchFamily="34" charset="0"/>
                <a:ea typeface="Aharoni" panose="02010803020104030203" pitchFamily="2" charset="-79"/>
              </a:rPr>
              <a:t>B</a:t>
            </a:r>
            <a:endParaRPr lang="zh-CN" altLang="en-US" b="1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61" name="TextBox 565"/>
          <p:cNvSpPr txBox="1"/>
          <p:nvPr/>
        </p:nvSpPr>
        <p:spPr>
          <a:xfrm>
            <a:off x="2354263" y="3722688"/>
            <a:ext cx="4921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6162" name="圆角矩形 278"/>
          <p:cNvSpPr/>
          <p:nvPr/>
        </p:nvSpPr>
        <p:spPr>
          <a:xfrm>
            <a:off x="2395538" y="3155950"/>
            <a:ext cx="863600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6163" name="直接箭头连接符 543"/>
          <p:cNvCxnSpPr/>
          <p:nvPr/>
        </p:nvCxnSpPr>
        <p:spPr>
          <a:xfrm>
            <a:off x="3276600" y="3690938"/>
            <a:ext cx="611188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6164" name="TextBox 539"/>
          <p:cNvSpPr txBox="1"/>
          <p:nvPr/>
        </p:nvSpPr>
        <p:spPr>
          <a:xfrm>
            <a:off x="3819525" y="4125913"/>
            <a:ext cx="928688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dirty="0"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C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—3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段延时</a:t>
            </a:r>
            <a:endParaRPr lang="en-US" altLang="zh-CN" sz="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5" name="TextBox 570"/>
          <p:cNvSpPr txBox="1"/>
          <p:nvPr/>
        </p:nvSpPr>
        <p:spPr>
          <a:xfrm>
            <a:off x="3848100" y="3059113"/>
            <a:ext cx="877888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66" name="TextBox 571"/>
          <p:cNvSpPr txBox="1"/>
          <p:nvPr/>
        </p:nvSpPr>
        <p:spPr>
          <a:xfrm>
            <a:off x="3854450" y="3249613"/>
            <a:ext cx="877888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6167" name="直接连接符 572"/>
          <p:cNvCxnSpPr/>
          <p:nvPr/>
        </p:nvCxnSpPr>
        <p:spPr>
          <a:xfrm>
            <a:off x="4143375" y="3519488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6168" name="TextBox 573"/>
          <p:cNvSpPr txBox="1"/>
          <p:nvPr/>
        </p:nvSpPr>
        <p:spPr>
          <a:xfrm>
            <a:off x="4308475" y="3529013"/>
            <a:ext cx="280988" cy="3000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endParaRPr lang="zh-CN" altLang="en-US" b="1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69" name="TextBox 574"/>
          <p:cNvSpPr txBox="1"/>
          <p:nvPr/>
        </p:nvSpPr>
        <p:spPr>
          <a:xfrm>
            <a:off x="3829050" y="3729038"/>
            <a:ext cx="4921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6170" name="圆角矩形 278"/>
          <p:cNvSpPr/>
          <p:nvPr/>
        </p:nvSpPr>
        <p:spPr>
          <a:xfrm>
            <a:off x="3868738" y="3162300"/>
            <a:ext cx="865187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cxnSp>
        <p:nvCxnSpPr>
          <p:cNvPr id="6171" name="直接箭头连接符 543"/>
          <p:cNvCxnSpPr/>
          <p:nvPr/>
        </p:nvCxnSpPr>
        <p:spPr>
          <a:xfrm>
            <a:off x="4727575" y="3690938"/>
            <a:ext cx="612775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6172" name="TextBox 539"/>
          <p:cNvSpPr txBox="1"/>
          <p:nvPr/>
        </p:nvSpPr>
        <p:spPr>
          <a:xfrm>
            <a:off x="5272088" y="4125913"/>
            <a:ext cx="928687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dirty="0"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—4</a:t>
            </a:r>
            <a:r>
              <a:rPr lang="zh-CN" altLang="en-US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段延时</a:t>
            </a:r>
            <a:endParaRPr lang="en-US" altLang="zh-CN" sz="8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73" name="TextBox 579"/>
          <p:cNvSpPr txBox="1"/>
          <p:nvPr/>
        </p:nvSpPr>
        <p:spPr>
          <a:xfrm>
            <a:off x="5300663" y="3059113"/>
            <a:ext cx="87630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74" name="TextBox 580"/>
          <p:cNvSpPr txBox="1"/>
          <p:nvPr/>
        </p:nvSpPr>
        <p:spPr>
          <a:xfrm>
            <a:off x="5307013" y="3249613"/>
            <a:ext cx="877887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6175" name="直接连接符 581"/>
          <p:cNvCxnSpPr/>
          <p:nvPr/>
        </p:nvCxnSpPr>
        <p:spPr>
          <a:xfrm>
            <a:off x="5595938" y="3519488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6176" name="TextBox 582"/>
          <p:cNvSpPr txBox="1"/>
          <p:nvPr/>
        </p:nvSpPr>
        <p:spPr>
          <a:xfrm>
            <a:off x="5888038" y="3529013"/>
            <a:ext cx="288925" cy="3000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b="1" dirty="0">
                <a:latin typeface="BankGothic Lt BT" panose="020B0607020203060204" pitchFamily="34" charset="0"/>
                <a:ea typeface="Aharoni" panose="02010803020104030203" pitchFamily="2" charset="-79"/>
              </a:rPr>
              <a:t>D</a:t>
            </a:r>
            <a:endParaRPr lang="zh-CN" altLang="en-US" b="1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6177" name="TextBox 583"/>
          <p:cNvSpPr txBox="1"/>
          <p:nvPr/>
        </p:nvSpPr>
        <p:spPr>
          <a:xfrm>
            <a:off x="5281613" y="3729038"/>
            <a:ext cx="4921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6178" name="圆角矩形 278"/>
          <p:cNvSpPr/>
          <p:nvPr/>
        </p:nvSpPr>
        <p:spPr>
          <a:xfrm>
            <a:off x="5321300" y="3162300"/>
            <a:ext cx="865188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pic>
        <p:nvPicPr>
          <p:cNvPr id="617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438" y="3424238"/>
            <a:ext cx="311150" cy="265112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80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938" y="3433763"/>
            <a:ext cx="311150" cy="263525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81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0" y="3433763"/>
            <a:ext cx="311150" cy="263525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82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025" y="4822825"/>
            <a:ext cx="311150" cy="265113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6183" name="TextBox 38"/>
          <p:cNvSpPr txBox="1"/>
          <p:nvPr/>
        </p:nvSpPr>
        <p:spPr>
          <a:xfrm>
            <a:off x="2008188" y="3416300"/>
            <a:ext cx="390525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长按</a:t>
            </a:r>
          </a:p>
        </p:txBody>
      </p:sp>
      <p:sp>
        <p:nvSpPr>
          <p:cNvPr id="6184" name="TextBox 39"/>
          <p:cNvSpPr txBox="1"/>
          <p:nvPr/>
        </p:nvSpPr>
        <p:spPr>
          <a:xfrm>
            <a:off x="3478213" y="3424238"/>
            <a:ext cx="390525" cy="2778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长按</a:t>
            </a:r>
          </a:p>
        </p:txBody>
      </p:sp>
      <p:sp>
        <p:nvSpPr>
          <p:cNvPr id="6185" name="TextBox 40"/>
          <p:cNvSpPr txBox="1"/>
          <p:nvPr/>
        </p:nvSpPr>
        <p:spPr>
          <a:xfrm>
            <a:off x="4930775" y="3416300"/>
            <a:ext cx="388938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长按</a:t>
            </a:r>
          </a:p>
        </p:txBody>
      </p:sp>
      <p:sp>
        <p:nvSpPr>
          <p:cNvPr id="6186" name="TextBox 41"/>
          <p:cNvSpPr txBox="1"/>
          <p:nvPr/>
        </p:nvSpPr>
        <p:spPr>
          <a:xfrm>
            <a:off x="4965700" y="4832350"/>
            <a:ext cx="390525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800" dirty="0">
                <a:latin typeface="Times New Roman" panose="02020603050405020304" pitchFamily="18" charset="0"/>
              </a:rPr>
              <a:t>长按</a:t>
            </a:r>
          </a:p>
        </p:txBody>
      </p:sp>
      <p:sp>
        <p:nvSpPr>
          <p:cNvPr id="6187" name="Text Box 118"/>
          <p:cNvSpPr txBox="1"/>
          <p:nvPr/>
        </p:nvSpPr>
        <p:spPr>
          <a:xfrm>
            <a:off x="757238" y="727075"/>
            <a:ext cx="1412875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5  </a:t>
            </a:r>
            <a:r>
              <a:rPr lang="zh-CN" altLang="en-US" sz="1200" b="1" dirty="0">
                <a:latin typeface="Times New Roman" panose="02020603050405020304" pitchFamily="18" charset="0"/>
              </a:rPr>
              <a:t>运行模式转换：</a:t>
            </a:r>
          </a:p>
        </p:txBody>
      </p:sp>
      <p:sp>
        <p:nvSpPr>
          <p:cNvPr id="6188" name="Text Box 8"/>
          <p:cNvSpPr txBox="1"/>
          <p:nvPr/>
        </p:nvSpPr>
        <p:spPr>
          <a:xfrm>
            <a:off x="877888" y="1441450"/>
            <a:ext cx="5851525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457200" indent="-457200" algn="just">
              <a:lnSpc>
                <a:spcPct val="160000"/>
              </a:lnSpc>
            </a:pP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在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 A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模式下，长按      键可以转换为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B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模式（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2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段）</a:t>
            </a:r>
          </a:p>
          <a:p>
            <a:pPr marL="457200" indent="-457200" algn="just">
              <a:lnSpc>
                <a:spcPct val="160000"/>
              </a:lnSpc>
            </a:pP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             在 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B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模式下，长按      键可以转换为 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C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模式（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3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段）</a:t>
            </a:r>
          </a:p>
          <a:p>
            <a:pPr marL="457200" indent="-457200" algn="just">
              <a:lnSpc>
                <a:spcPct val="160000"/>
              </a:lnSpc>
            </a:pP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                   在 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C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模式下，长按      键可以转换为 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D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模式（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4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段）</a:t>
            </a:r>
          </a:p>
          <a:p>
            <a:pPr marL="457200" indent="-457200" algn="just">
              <a:lnSpc>
                <a:spcPct val="160000"/>
              </a:lnSpc>
            </a:pP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                         在 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D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模式下，  长按      键可以转换为 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A 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模式（</a:t>
            </a:r>
            <a:r>
              <a:rPr lang="en-US" altLang="zh-CN" dirty="0">
                <a:latin typeface="新宋体" panose="02010609030101010101" pitchFamily="49" charset="-122"/>
                <a:ea typeface="新宋体" panose="02010609030101010101" pitchFamily="49" charset="-122"/>
              </a:rPr>
              <a:t>1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段）</a:t>
            </a:r>
            <a:endParaRPr lang="en-US" altLang="zh-CN" dirty="0">
              <a:latin typeface="新宋体" panose="02010609030101010101" pitchFamily="49" charset="-122"/>
              <a:ea typeface="新宋体" panose="02010609030101010101" pitchFamily="49" charset="-122"/>
            </a:endParaRPr>
          </a:p>
          <a:p>
            <a:pPr marL="457200" indent="-457200" algn="just">
              <a:lnSpc>
                <a:spcPct val="160000"/>
              </a:lnSpc>
            </a:pPr>
            <a:endParaRPr lang="en-US" altLang="zh-CN" dirty="0">
              <a:latin typeface="新宋体" panose="02010609030101010101" pitchFamily="49" charset="-122"/>
              <a:ea typeface="新宋体" panose="02010609030101010101" pitchFamily="49" charset="-122"/>
            </a:endParaRPr>
          </a:p>
          <a:p>
            <a:pPr marL="457200" indent="-457200" algn="just">
              <a:lnSpc>
                <a:spcPct val="160000"/>
              </a:lnSpc>
            </a:pP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操作方式如下图所示：</a:t>
            </a:r>
            <a:r>
              <a:rPr lang="zh-CN" altLang="en-US" dirty="0">
                <a:latin typeface="Times New Roman" panose="02020603050405020304" pitchFamily="18" charset="0"/>
                <a:ea typeface="新宋体" panose="02010609030101010101" pitchFamily="49" charset="-122"/>
              </a:rPr>
              <a:t> </a:t>
            </a:r>
            <a:endParaRPr lang="zh-CN" altLang="en-US" dirty="0">
              <a:latin typeface="新宋体" panose="02010609030101010101" pitchFamily="49" charset="-122"/>
              <a:ea typeface="新宋体" panose="02010609030101010101" pitchFamily="49" charset="-122"/>
            </a:endParaRPr>
          </a:p>
          <a:p>
            <a:pPr marL="457200" indent="-457200" algn="just">
              <a:lnSpc>
                <a:spcPct val="160000"/>
              </a:lnSpc>
            </a:pPr>
            <a:endParaRPr lang="zh-CN" altLang="en-US" dirty="0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  <p:pic>
        <p:nvPicPr>
          <p:cNvPr id="618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263" y="1514475"/>
            <a:ext cx="254000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90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700" y="1765300"/>
            <a:ext cx="254000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91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463" y="1998663"/>
            <a:ext cx="254000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92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113" y="2266950"/>
            <a:ext cx="254000" cy="217488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6193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550" y="1155700"/>
            <a:ext cx="254000" cy="215900"/>
          </a:xfrm>
          <a:prstGeom prst="rect">
            <a:avLst/>
          </a:prstGeom>
          <a:noFill/>
          <a:ln w="1270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18"/>
          <p:cNvSpPr txBox="1"/>
          <p:nvPr/>
        </p:nvSpPr>
        <p:spPr>
          <a:xfrm>
            <a:off x="777875" y="693738"/>
            <a:ext cx="1720850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6  </a:t>
            </a:r>
            <a:r>
              <a:rPr lang="zh-CN" altLang="en-US" sz="1200" b="1" dirty="0">
                <a:latin typeface="Times New Roman" panose="02020603050405020304" pitchFamily="18" charset="0"/>
              </a:rPr>
              <a:t>时间显示精度转换：</a:t>
            </a:r>
          </a:p>
        </p:txBody>
      </p:sp>
      <p:sp>
        <p:nvSpPr>
          <p:cNvPr id="7171" name="TextBox 353"/>
          <p:cNvSpPr txBox="1"/>
          <p:nvPr/>
        </p:nvSpPr>
        <p:spPr>
          <a:xfrm>
            <a:off x="912813" y="1019175"/>
            <a:ext cx="5429250" cy="323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在待机状态时，能过长按 </a:t>
            </a:r>
            <a:r>
              <a:rPr lang="en-US" altLang="zh-CN" dirty="0">
                <a:latin typeface="Times New Roman" panose="02020603050405020304" pitchFamily="18" charset="0"/>
              </a:rPr>
              <a:t>          </a:t>
            </a:r>
            <a:r>
              <a:rPr lang="zh-CN" altLang="en-US" dirty="0">
                <a:latin typeface="Times New Roman" panose="02020603050405020304" pitchFamily="18" charset="0"/>
              </a:rPr>
              <a:t>键可以在 </a:t>
            </a:r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</a:rPr>
              <a:t>秒， </a:t>
            </a:r>
            <a:r>
              <a:rPr lang="en-US" altLang="zh-CN" dirty="0">
                <a:latin typeface="Times New Roman" panose="02020603050405020304" pitchFamily="18" charset="0"/>
              </a:rPr>
              <a:t>0.1</a:t>
            </a:r>
            <a:r>
              <a:rPr lang="zh-CN" altLang="en-US" dirty="0">
                <a:latin typeface="Times New Roman" panose="02020603050405020304" pitchFamily="18" charset="0"/>
              </a:rPr>
              <a:t>秒， </a:t>
            </a:r>
            <a:r>
              <a:rPr lang="en-US" altLang="zh-CN" dirty="0">
                <a:latin typeface="Times New Roman" panose="02020603050405020304" pitchFamily="18" charset="0"/>
              </a:rPr>
              <a:t>0.01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  <a:r>
              <a:rPr lang="en-US" altLang="zh-CN" dirty="0">
                <a:latin typeface="Times New Roman" panose="02020603050405020304" pitchFamily="18" charset="0"/>
              </a:rPr>
              <a:t> </a:t>
            </a:r>
            <a:r>
              <a:rPr lang="zh-CN" altLang="en-US" dirty="0">
                <a:latin typeface="Times New Roman" panose="02020603050405020304" pitchFamily="18" charset="0"/>
              </a:rPr>
              <a:t>三种单位之间相互切换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7172" name="TextBox 539"/>
          <p:cNvSpPr txBox="1"/>
          <p:nvPr/>
        </p:nvSpPr>
        <p:spPr>
          <a:xfrm>
            <a:off x="1016000" y="2462213"/>
            <a:ext cx="927100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20.05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A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—1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cxnSp>
        <p:nvCxnSpPr>
          <p:cNvPr id="7173" name="直接箭头连接符 543"/>
          <p:cNvCxnSpPr/>
          <p:nvPr/>
        </p:nvCxnSpPr>
        <p:spPr>
          <a:xfrm>
            <a:off x="1930400" y="2022475"/>
            <a:ext cx="935038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7174" name="任意多边形 481"/>
          <p:cNvSpPr/>
          <p:nvPr/>
        </p:nvSpPr>
        <p:spPr>
          <a:xfrm>
            <a:off x="1422400" y="1857375"/>
            <a:ext cx="4321175" cy="1547813"/>
          </a:xfrm>
          <a:custGeom>
            <a:avLst/>
            <a:gdLst>
              <a:gd name="txL" fmla="*/ 0 w 4829175"/>
              <a:gd name="txT" fmla="*/ 0 h 1619250"/>
              <a:gd name="txR" fmla="*/ 4829175 w 4829175"/>
              <a:gd name="txB" fmla="*/ 1619250 h 1619250"/>
            </a:gdLst>
            <a:ahLst/>
            <a:cxnLst>
              <a:cxn ang="0">
                <a:pos x="2643854" y="0"/>
              </a:cxn>
              <a:cxn ang="0">
                <a:pos x="2769492" y="0"/>
              </a:cxn>
              <a:cxn ang="0">
                <a:pos x="2769492" y="648572"/>
              </a:cxn>
              <a:cxn ang="0">
                <a:pos x="0" y="648572"/>
              </a:cxn>
              <a:cxn ang="0">
                <a:pos x="0" y="534119"/>
              </a:cxn>
            </a:cxnLst>
            <a:rect l="txL" t="txT" r="txR" b="txB"/>
            <a:pathLst>
              <a:path w="4829175" h="1619250">
                <a:moveTo>
                  <a:pt x="4610100" y="0"/>
                </a:moveTo>
                <a:lnTo>
                  <a:pt x="4829175" y="0"/>
                </a:lnTo>
                <a:lnTo>
                  <a:pt x="4829175" y="1619250"/>
                </a:lnTo>
                <a:lnTo>
                  <a:pt x="0" y="1619250"/>
                </a:lnTo>
                <a:lnTo>
                  <a:pt x="0" y="1333500"/>
                </a:lnTo>
              </a:path>
            </a:pathLst>
          </a:custGeom>
          <a:noFill/>
          <a:ln w="12700" cap="flat" cmpd="sng">
            <a:solidFill>
              <a:srgbClr val="292929">
                <a:alpha val="100000"/>
              </a:srgbClr>
            </a:solidFill>
            <a:prstDash val="solid"/>
            <a:round/>
            <a:headEnd type="none" w="med" len="med"/>
            <a:tailEnd type="triangle" w="sm" len="sm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75" name="TextBox 39"/>
          <p:cNvSpPr txBox="1"/>
          <p:nvPr/>
        </p:nvSpPr>
        <p:spPr>
          <a:xfrm>
            <a:off x="1044575" y="1393825"/>
            <a:ext cx="876300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20.05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7176" name="TextBox 40"/>
          <p:cNvSpPr txBox="1"/>
          <p:nvPr/>
        </p:nvSpPr>
        <p:spPr>
          <a:xfrm>
            <a:off x="1050925" y="1585913"/>
            <a:ext cx="87630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C.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7177" name="直接连接符 41"/>
          <p:cNvCxnSpPr/>
          <p:nvPr/>
        </p:nvCxnSpPr>
        <p:spPr>
          <a:xfrm>
            <a:off x="1339850" y="1854200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7178" name="TextBox 42"/>
          <p:cNvSpPr txBox="1"/>
          <p:nvPr/>
        </p:nvSpPr>
        <p:spPr>
          <a:xfrm>
            <a:off x="1085850" y="1863725"/>
            <a:ext cx="280988" cy="3016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A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7179" name="TextBox 43"/>
          <p:cNvSpPr txBox="1"/>
          <p:nvPr/>
        </p:nvSpPr>
        <p:spPr>
          <a:xfrm>
            <a:off x="1023938" y="2065338"/>
            <a:ext cx="493712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7180" name="圆角矩形 278"/>
          <p:cNvSpPr/>
          <p:nvPr/>
        </p:nvSpPr>
        <p:spPr>
          <a:xfrm>
            <a:off x="1065213" y="1498600"/>
            <a:ext cx="863600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7181" name="TextBox 539"/>
          <p:cNvSpPr txBox="1"/>
          <p:nvPr/>
        </p:nvSpPr>
        <p:spPr>
          <a:xfrm>
            <a:off x="2830513" y="2459038"/>
            <a:ext cx="928687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2005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A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—1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sp>
        <p:nvSpPr>
          <p:cNvPr id="7182" name="TextBox 46"/>
          <p:cNvSpPr txBox="1"/>
          <p:nvPr/>
        </p:nvSpPr>
        <p:spPr>
          <a:xfrm>
            <a:off x="2860675" y="1390650"/>
            <a:ext cx="80010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2005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7183" name="TextBox 47"/>
          <p:cNvSpPr txBox="1"/>
          <p:nvPr/>
        </p:nvSpPr>
        <p:spPr>
          <a:xfrm>
            <a:off x="2867025" y="1582738"/>
            <a:ext cx="800100" cy="4238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7184" name="直接连接符 48"/>
          <p:cNvCxnSpPr/>
          <p:nvPr/>
        </p:nvCxnSpPr>
        <p:spPr>
          <a:xfrm>
            <a:off x="3154363" y="1851025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7185" name="TextBox 49"/>
          <p:cNvSpPr txBox="1"/>
          <p:nvPr/>
        </p:nvSpPr>
        <p:spPr>
          <a:xfrm>
            <a:off x="2911475" y="1860550"/>
            <a:ext cx="2778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A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7186" name="TextBox 50"/>
          <p:cNvSpPr txBox="1"/>
          <p:nvPr/>
        </p:nvSpPr>
        <p:spPr>
          <a:xfrm>
            <a:off x="2840038" y="2062163"/>
            <a:ext cx="493712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7187" name="圆角矩形 278"/>
          <p:cNvSpPr/>
          <p:nvPr/>
        </p:nvSpPr>
        <p:spPr>
          <a:xfrm>
            <a:off x="2881313" y="1495425"/>
            <a:ext cx="863600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7188" name="组合 72"/>
          <p:cNvGrpSpPr/>
          <p:nvPr/>
        </p:nvGrpSpPr>
        <p:grpSpPr>
          <a:xfrm>
            <a:off x="2468563" y="1096963"/>
            <a:ext cx="180975" cy="179387"/>
            <a:chOff x="2422187" y="457201"/>
            <a:chExt cx="252000" cy="252000"/>
          </a:xfrm>
        </p:grpSpPr>
        <p:sp>
          <p:nvSpPr>
            <p:cNvPr id="7210" name="椭圆 70"/>
            <p:cNvSpPr/>
            <p:nvPr/>
          </p:nvSpPr>
          <p:spPr>
            <a:xfrm>
              <a:off x="2422187" y="457201"/>
              <a:ext cx="252000" cy="252000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211" name="椭圆 71"/>
            <p:cNvSpPr/>
            <p:nvPr/>
          </p:nvSpPr>
          <p:spPr>
            <a:xfrm>
              <a:off x="2477312" y="512325"/>
              <a:ext cx="144000" cy="144000"/>
            </a:xfrm>
            <a:prstGeom prst="ellipse">
              <a:avLst/>
            </a:prstGeom>
            <a:solidFill>
              <a:schemeClr val="bg1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189" name="组合 73"/>
          <p:cNvGrpSpPr/>
          <p:nvPr/>
        </p:nvGrpSpPr>
        <p:grpSpPr>
          <a:xfrm>
            <a:off x="2181225" y="1827213"/>
            <a:ext cx="179388" cy="180975"/>
            <a:chOff x="2422187" y="457200"/>
            <a:chExt cx="252000" cy="252000"/>
          </a:xfrm>
        </p:grpSpPr>
        <p:sp>
          <p:nvSpPr>
            <p:cNvPr id="7208" name="椭圆 74"/>
            <p:cNvSpPr/>
            <p:nvPr/>
          </p:nvSpPr>
          <p:spPr>
            <a:xfrm>
              <a:off x="2422187" y="457200"/>
              <a:ext cx="252000" cy="252000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209" name="椭圆 75"/>
            <p:cNvSpPr/>
            <p:nvPr/>
          </p:nvSpPr>
          <p:spPr>
            <a:xfrm>
              <a:off x="2477312" y="512325"/>
              <a:ext cx="144000" cy="144000"/>
            </a:xfrm>
            <a:prstGeom prst="ellipse">
              <a:avLst/>
            </a:prstGeom>
            <a:solidFill>
              <a:schemeClr val="bg1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7190" name="TextBox 76"/>
          <p:cNvSpPr txBox="1"/>
          <p:nvPr/>
        </p:nvSpPr>
        <p:spPr>
          <a:xfrm>
            <a:off x="2305050" y="1770063"/>
            <a:ext cx="441325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长按</a:t>
            </a:r>
          </a:p>
        </p:txBody>
      </p:sp>
      <p:cxnSp>
        <p:nvCxnSpPr>
          <p:cNvPr id="7191" name="直接箭头连接符 543"/>
          <p:cNvCxnSpPr/>
          <p:nvPr/>
        </p:nvCxnSpPr>
        <p:spPr>
          <a:xfrm>
            <a:off x="3744913" y="2028825"/>
            <a:ext cx="936625" cy="0"/>
          </a:xfrm>
          <a:prstGeom prst="straightConnector1">
            <a:avLst/>
          </a:prstGeom>
          <a:ln w="3175" cap="flat" cmpd="sng">
            <a:solidFill>
              <a:srgbClr val="292929"/>
            </a:solidFill>
            <a:prstDash val="solid"/>
            <a:headEnd type="none" w="med" len="med"/>
            <a:tailEnd type="arrow" w="med" len="med"/>
          </a:ln>
        </p:spPr>
      </p:cxnSp>
      <p:sp>
        <p:nvSpPr>
          <p:cNvPr id="7192" name="TextBox 539"/>
          <p:cNvSpPr txBox="1"/>
          <p:nvPr/>
        </p:nvSpPr>
        <p:spPr>
          <a:xfrm>
            <a:off x="4646613" y="2465388"/>
            <a:ext cx="928687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主界面：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第一段时间</a:t>
            </a:r>
            <a:r>
              <a:rPr lang="en-US" altLang="zh-CN" sz="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200.5</a:t>
            </a: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待机状态</a:t>
            </a:r>
            <a:endParaRPr lang="en-US" altLang="zh-CN" sz="8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800" dirty="0">
                <a:latin typeface="Times New Roman" panose="02020603050405020304" pitchFamily="18" charset="0"/>
              </a:rPr>
              <a:t>输出</a:t>
            </a:r>
            <a:r>
              <a:rPr lang="en-US" altLang="zh-CN" sz="800" dirty="0">
                <a:latin typeface="Times New Roman" panose="02020603050405020304" pitchFamily="18" charset="0"/>
              </a:rPr>
              <a:t>DC24V</a:t>
            </a:r>
          </a:p>
          <a:p>
            <a:pPr>
              <a:lnSpc>
                <a:spcPct val="100000"/>
              </a:lnSpc>
            </a:pPr>
            <a:r>
              <a:rPr lang="en-US" altLang="zh-CN" sz="800" dirty="0">
                <a:latin typeface="Times New Roman" panose="02020603050405020304" pitchFamily="18" charset="0"/>
              </a:rPr>
              <a:t>A</a:t>
            </a:r>
            <a:r>
              <a:rPr lang="zh-CN" altLang="en-US" sz="800" dirty="0">
                <a:latin typeface="Times New Roman" panose="02020603050405020304" pitchFamily="18" charset="0"/>
              </a:rPr>
              <a:t>模式</a:t>
            </a:r>
            <a:r>
              <a:rPr lang="en-US" altLang="zh-CN" sz="800" dirty="0">
                <a:latin typeface="Times New Roman" panose="02020603050405020304" pitchFamily="18" charset="0"/>
              </a:rPr>
              <a:t>—1</a:t>
            </a:r>
            <a:r>
              <a:rPr lang="zh-CN" altLang="en-US" sz="800" dirty="0">
                <a:latin typeface="Times New Roman" panose="02020603050405020304" pitchFamily="18" charset="0"/>
              </a:rPr>
              <a:t>段延时</a:t>
            </a:r>
            <a:endParaRPr lang="en-US" altLang="zh-CN" sz="800" dirty="0">
              <a:latin typeface="Times New Roman" panose="02020603050405020304" pitchFamily="18" charset="0"/>
            </a:endParaRPr>
          </a:p>
        </p:txBody>
      </p:sp>
      <p:sp>
        <p:nvSpPr>
          <p:cNvPr id="7193" name="TextBox 79"/>
          <p:cNvSpPr txBox="1"/>
          <p:nvPr/>
        </p:nvSpPr>
        <p:spPr>
          <a:xfrm>
            <a:off x="4675188" y="1397000"/>
            <a:ext cx="877887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200.5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7194" name="TextBox 80"/>
          <p:cNvSpPr txBox="1"/>
          <p:nvPr/>
        </p:nvSpPr>
        <p:spPr>
          <a:xfrm>
            <a:off x="4683125" y="1589088"/>
            <a:ext cx="87630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</a:t>
            </a:r>
            <a:r>
              <a:rPr lang="en-US" altLang="zh-CN" sz="1600" dirty="0">
                <a:solidFill>
                  <a:schemeClr val="bg1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C </a:t>
            </a:r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cxnSp>
        <p:nvCxnSpPr>
          <p:cNvPr id="7195" name="直接连接符 81"/>
          <p:cNvCxnSpPr/>
          <p:nvPr/>
        </p:nvCxnSpPr>
        <p:spPr>
          <a:xfrm>
            <a:off x="4970463" y="1857375"/>
            <a:ext cx="107950" cy="0"/>
          </a:xfrm>
          <a:prstGeom prst="line">
            <a:avLst/>
          </a:prstGeom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7196" name="TextBox 82"/>
          <p:cNvSpPr txBox="1"/>
          <p:nvPr/>
        </p:nvSpPr>
        <p:spPr>
          <a:xfrm>
            <a:off x="4727575" y="1866900"/>
            <a:ext cx="2778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BankGothic Lt BT" panose="020B0607020203060204" pitchFamily="34" charset="0"/>
                <a:ea typeface="Aharoni" panose="02010803020104030203" pitchFamily="2" charset="-79"/>
              </a:rPr>
              <a:t>A</a:t>
            </a:r>
            <a:endParaRPr lang="zh-CN" altLang="en-US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7197" name="TextBox 83"/>
          <p:cNvSpPr txBox="1"/>
          <p:nvPr/>
        </p:nvSpPr>
        <p:spPr>
          <a:xfrm>
            <a:off x="4656138" y="2068513"/>
            <a:ext cx="4921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Ebrima" panose="02000000000000000000" pitchFamily="2" charset="0"/>
              </a:rPr>
              <a:t>DC24</a:t>
            </a:r>
            <a:endParaRPr lang="zh-CN" altLang="en-US" dirty="0">
              <a:latin typeface="Ebrima" panose="02000000000000000000" pitchFamily="2" charset="0"/>
            </a:endParaRPr>
          </a:p>
        </p:txBody>
      </p:sp>
      <p:sp>
        <p:nvSpPr>
          <p:cNvPr id="7198" name="圆角矩形 278"/>
          <p:cNvSpPr/>
          <p:nvPr/>
        </p:nvSpPr>
        <p:spPr>
          <a:xfrm>
            <a:off x="4697413" y="1501775"/>
            <a:ext cx="863600" cy="9366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7199" name="组合 85"/>
          <p:cNvGrpSpPr/>
          <p:nvPr/>
        </p:nvGrpSpPr>
        <p:grpSpPr>
          <a:xfrm>
            <a:off x="4006850" y="1816100"/>
            <a:ext cx="179388" cy="179388"/>
            <a:chOff x="2422187" y="457200"/>
            <a:chExt cx="252000" cy="252000"/>
          </a:xfrm>
        </p:grpSpPr>
        <p:sp>
          <p:nvSpPr>
            <p:cNvPr id="7206" name="椭圆 86"/>
            <p:cNvSpPr/>
            <p:nvPr/>
          </p:nvSpPr>
          <p:spPr>
            <a:xfrm>
              <a:off x="2422187" y="457200"/>
              <a:ext cx="252000" cy="252000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207" name="椭圆 87"/>
            <p:cNvSpPr/>
            <p:nvPr/>
          </p:nvSpPr>
          <p:spPr>
            <a:xfrm>
              <a:off x="2477312" y="512325"/>
              <a:ext cx="144000" cy="144000"/>
            </a:xfrm>
            <a:prstGeom prst="ellipse">
              <a:avLst/>
            </a:prstGeom>
            <a:solidFill>
              <a:schemeClr val="bg1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7200" name="TextBox 88"/>
          <p:cNvSpPr txBox="1"/>
          <p:nvPr/>
        </p:nvSpPr>
        <p:spPr>
          <a:xfrm>
            <a:off x="4121150" y="1776413"/>
            <a:ext cx="441325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长按</a:t>
            </a:r>
          </a:p>
        </p:txBody>
      </p:sp>
      <p:sp>
        <p:nvSpPr>
          <p:cNvPr id="7201" name="TextBox 353"/>
          <p:cNvSpPr txBox="1"/>
          <p:nvPr/>
        </p:nvSpPr>
        <p:spPr>
          <a:xfrm>
            <a:off x="760413" y="3752850"/>
            <a:ext cx="5429250" cy="1247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设定单位为 </a:t>
            </a:r>
            <a:r>
              <a:rPr lang="en-US" altLang="zh-CN" dirty="0">
                <a:latin typeface="Times New Roman" panose="02020603050405020304" pitchFamily="18" charset="0"/>
              </a:rPr>
              <a:t>0.01</a:t>
            </a:r>
            <a:r>
              <a:rPr lang="zh-CN" altLang="en-US" dirty="0">
                <a:latin typeface="Times New Roman" panose="02020603050405020304" pitchFamily="18" charset="0"/>
              </a:rPr>
              <a:t>秒时，  最大设定时间为 </a:t>
            </a:r>
            <a:r>
              <a:rPr lang="en-US" altLang="zh-CN" dirty="0">
                <a:latin typeface="Times New Roman" panose="02020603050405020304" pitchFamily="18" charset="0"/>
              </a:rPr>
              <a:t>99.99 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设定单位为 </a:t>
            </a:r>
            <a:r>
              <a:rPr lang="en-US" altLang="zh-CN" dirty="0">
                <a:latin typeface="Times New Roman" panose="02020603050405020304" pitchFamily="18" charset="0"/>
              </a:rPr>
              <a:t>0.1</a:t>
            </a:r>
            <a:r>
              <a:rPr lang="zh-CN" altLang="en-US" dirty="0">
                <a:latin typeface="Times New Roman" panose="02020603050405020304" pitchFamily="18" charset="0"/>
              </a:rPr>
              <a:t>秒时， 最大设定时间为 </a:t>
            </a:r>
            <a:r>
              <a:rPr lang="en-US" altLang="zh-CN" dirty="0">
                <a:latin typeface="Times New Roman" panose="02020603050405020304" pitchFamily="18" charset="0"/>
              </a:rPr>
              <a:t>999.9 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设定单位为</a:t>
            </a:r>
            <a:r>
              <a:rPr lang="en-US" altLang="zh-CN" dirty="0">
                <a:latin typeface="Times New Roman" panose="02020603050405020304" pitchFamily="18" charset="0"/>
              </a:rPr>
              <a:t> 1 </a:t>
            </a:r>
            <a:r>
              <a:rPr lang="zh-CN" altLang="en-US" dirty="0">
                <a:latin typeface="Times New Roman" panose="02020603050405020304" pitchFamily="18" charset="0"/>
              </a:rPr>
              <a:t>秒时，最大设定时间为 </a:t>
            </a:r>
            <a:r>
              <a:rPr lang="en-US" altLang="zh-CN" dirty="0">
                <a:latin typeface="Times New Roman" panose="02020603050405020304" pitchFamily="18" charset="0"/>
              </a:rPr>
              <a:t>9999</a:t>
            </a:r>
            <a:r>
              <a:rPr lang="zh-CN" altLang="en-US" dirty="0">
                <a:latin typeface="Times New Roman" panose="02020603050405020304" pitchFamily="18" charset="0"/>
              </a:rPr>
              <a:t>秒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b="1" dirty="0">
                <a:latin typeface="Times New Roman" panose="02020603050405020304" pitchFamily="18" charset="0"/>
              </a:rPr>
              <a:t>无论设定的显示精度是多少，  控制精度均为 </a:t>
            </a:r>
            <a:r>
              <a:rPr lang="en-US" altLang="zh-CN" b="1" dirty="0">
                <a:latin typeface="Times New Roman" panose="02020603050405020304" pitchFamily="18" charset="0"/>
              </a:rPr>
              <a:t>0.01</a:t>
            </a:r>
            <a:r>
              <a:rPr lang="zh-CN" altLang="en-US" b="1" dirty="0">
                <a:latin typeface="Times New Roman" panose="02020603050405020304" pitchFamily="18" charset="0"/>
              </a:rPr>
              <a:t>秒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grpSp>
        <p:nvGrpSpPr>
          <p:cNvPr id="7202" name="组合 85"/>
          <p:cNvGrpSpPr/>
          <p:nvPr/>
        </p:nvGrpSpPr>
        <p:grpSpPr>
          <a:xfrm>
            <a:off x="4059238" y="3195638"/>
            <a:ext cx="180975" cy="180975"/>
            <a:chOff x="2422187" y="457200"/>
            <a:chExt cx="252000" cy="252000"/>
          </a:xfrm>
        </p:grpSpPr>
        <p:sp>
          <p:nvSpPr>
            <p:cNvPr id="7204" name="椭圆 86"/>
            <p:cNvSpPr/>
            <p:nvPr/>
          </p:nvSpPr>
          <p:spPr>
            <a:xfrm>
              <a:off x="2422187" y="457200"/>
              <a:ext cx="252000" cy="252000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205" name="椭圆 87"/>
            <p:cNvSpPr/>
            <p:nvPr/>
          </p:nvSpPr>
          <p:spPr>
            <a:xfrm>
              <a:off x="2477312" y="512325"/>
              <a:ext cx="144000" cy="144000"/>
            </a:xfrm>
            <a:prstGeom prst="ellipse">
              <a:avLst/>
            </a:prstGeom>
            <a:solidFill>
              <a:schemeClr val="bg1"/>
            </a:solidFill>
            <a:ln w="1270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7203" name="TextBox 88"/>
          <p:cNvSpPr txBox="1"/>
          <p:nvPr/>
        </p:nvSpPr>
        <p:spPr>
          <a:xfrm>
            <a:off x="4175125" y="3157538"/>
            <a:ext cx="441325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长按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52"/>
          <p:cNvSpPr txBox="1"/>
          <p:nvPr/>
        </p:nvSpPr>
        <p:spPr>
          <a:xfrm>
            <a:off x="822325" y="7373938"/>
            <a:ext cx="5730875" cy="541337"/>
          </a:xfrm>
          <a:prstGeom prst="rect">
            <a:avLst/>
          </a:prstGeom>
          <a:noFill/>
          <a:ln w="12700">
            <a:noFill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45000"/>
              </a:lnSpc>
            </a:pP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4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D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 :   4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段延时模式，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模具闭合后延时第一段设定的时间后打开针阀，并保持第二段延时时间后关闭针阀，再延时第三段时间后又打开针阀并保持第四段延时后处动关闭针阀。</a:t>
            </a:r>
            <a:r>
              <a:rPr lang="zh-CN" altLang="en-US" dirty="0">
                <a:solidFill>
                  <a:schemeClr val="tx2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    </a:t>
            </a:r>
          </a:p>
        </p:txBody>
      </p:sp>
      <p:sp>
        <p:nvSpPr>
          <p:cNvPr id="8195" name="Line 153"/>
          <p:cNvSpPr/>
          <p:nvPr/>
        </p:nvSpPr>
        <p:spPr>
          <a:xfrm>
            <a:off x="1006475" y="7966075"/>
            <a:ext cx="0" cy="914400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196" name="Line 154"/>
          <p:cNvSpPr/>
          <p:nvPr/>
        </p:nvSpPr>
        <p:spPr>
          <a:xfrm flipH="1">
            <a:off x="5567363" y="7948613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197" name="Text Box 155"/>
          <p:cNvSpPr txBox="1"/>
          <p:nvPr/>
        </p:nvSpPr>
        <p:spPr>
          <a:xfrm>
            <a:off x="696913" y="8824913"/>
            <a:ext cx="698500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开始注塑</a:t>
            </a:r>
          </a:p>
        </p:txBody>
      </p:sp>
      <p:sp>
        <p:nvSpPr>
          <p:cNvPr id="8198" name="Text Box 156"/>
          <p:cNvSpPr txBox="1"/>
          <p:nvPr/>
        </p:nvSpPr>
        <p:spPr>
          <a:xfrm>
            <a:off x="5229225" y="8797925"/>
            <a:ext cx="698500" cy="2936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停止注塑</a:t>
            </a:r>
          </a:p>
        </p:txBody>
      </p:sp>
      <p:sp>
        <p:nvSpPr>
          <p:cNvPr id="8199" name="Line 157"/>
          <p:cNvSpPr/>
          <p:nvPr/>
        </p:nvSpPr>
        <p:spPr>
          <a:xfrm flipH="1">
            <a:off x="1654175" y="7956550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00" name="Line 158"/>
          <p:cNvSpPr/>
          <p:nvPr/>
        </p:nvSpPr>
        <p:spPr>
          <a:xfrm>
            <a:off x="1016000" y="8740775"/>
            <a:ext cx="65722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01" name="Text Box 159"/>
          <p:cNvSpPr txBox="1"/>
          <p:nvPr/>
        </p:nvSpPr>
        <p:spPr>
          <a:xfrm>
            <a:off x="1058863" y="8486775"/>
            <a:ext cx="569912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02" name="Line 160"/>
          <p:cNvSpPr/>
          <p:nvPr/>
        </p:nvSpPr>
        <p:spPr>
          <a:xfrm>
            <a:off x="2522538" y="8748713"/>
            <a:ext cx="115252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03" name="Text Box 161"/>
          <p:cNvSpPr txBox="1"/>
          <p:nvPr/>
        </p:nvSpPr>
        <p:spPr>
          <a:xfrm>
            <a:off x="1878013" y="8485188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阀打开</a:t>
            </a:r>
          </a:p>
        </p:txBody>
      </p:sp>
      <p:sp>
        <p:nvSpPr>
          <p:cNvPr id="8204" name="Line 162"/>
          <p:cNvSpPr/>
          <p:nvPr/>
        </p:nvSpPr>
        <p:spPr>
          <a:xfrm>
            <a:off x="5567363" y="8748713"/>
            <a:ext cx="82708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05" name="Text Box 163"/>
          <p:cNvSpPr txBox="1"/>
          <p:nvPr/>
        </p:nvSpPr>
        <p:spPr>
          <a:xfrm>
            <a:off x="5681663" y="8493125"/>
            <a:ext cx="569912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06" name="Line 164"/>
          <p:cNvSpPr/>
          <p:nvPr/>
        </p:nvSpPr>
        <p:spPr>
          <a:xfrm flipH="1">
            <a:off x="2511425" y="7935913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07" name="Line 165"/>
          <p:cNvSpPr/>
          <p:nvPr/>
        </p:nvSpPr>
        <p:spPr>
          <a:xfrm>
            <a:off x="1671638" y="8748713"/>
            <a:ext cx="82708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08" name="Text Box 166"/>
          <p:cNvSpPr txBox="1"/>
          <p:nvPr/>
        </p:nvSpPr>
        <p:spPr>
          <a:xfrm>
            <a:off x="2913063" y="8485188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09" name="Line 168"/>
          <p:cNvSpPr/>
          <p:nvPr/>
        </p:nvSpPr>
        <p:spPr>
          <a:xfrm flipH="1">
            <a:off x="3663950" y="7934325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10" name="Line 169"/>
          <p:cNvSpPr/>
          <p:nvPr/>
        </p:nvSpPr>
        <p:spPr>
          <a:xfrm>
            <a:off x="3692525" y="8756650"/>
            <a:ext cx="1189038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11" name="Text Box 170"/>
          <p:cNvSpPr txBox="1"/>
          <p:nvPr/>
        </p:nvSpPr>
        <p:spPr>
          <a:xfrm>
            <a:off x="4140200" y="8483600"/>
            <a:ext cx="568325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阀打开</a:t>
            </a:r>
          </a:p>
        </p:txBody>
      </p:sp>
      <p:sp>
        <p:nvSpPr>
          <p:cNvPr id="8212" name="Freeform 171"/>
          <p:cNvSpPr/>
          <p:nvPr/>
        </p:nvSpPr>
        <p:spPr>
          <a:xfrm>
            <a:off x="1000125" y="8020050"/>
            <a:ext cx="5327650" cy="323850"/>
          </a:xfrm>
          <a:custGeom>
            <a:avLst/>
            <a:gdLst>
              <a:gd name="txL" fmla="*/ 0 w 3468"/>
              <a:gd name="txT" fmla="*/ 0 h 258"/>
              <a:gd name="txR" fmla="*/ 3468 w 3468"/>
              <a:gd name="txB" fmla="*/ 258 h 258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3468" h="258">
                <a:moveTo>
                  <a:pt x="0" y="240"/>
                </a:moveTo>
                <a:lnTo>
                  <a:pt x="426" y="240"/>
                </a:lnTo>
                <a:lnTo>
                  <a:pt x="426" y="0"/>
                </a:lnTo>
                <a:lnTo>
                  <a:pt x="990" y="0"/>
                </a:lnTo>
                <a:lnTo>
                  <a:pt x="990" y="258"/>
                </a:lnTo>
                <a:lnTo>
                  <a:pt x="1734" y="258"/>
                </a:lnTo>
                <a:lnTo>
                  <a:pt x="1734" y="6"/>
                </a:lnTo>
                <a:lnTo>
                  <a:pt x="2532" y="6"/>
                </a:lnTo>
                <a:lnTo>
                  <a:pt x="2532" y="240"/>
                </a:lnTo>
                <a:lnTo>
                  <a:pt x="3468" y="246"/>
                </a:lnTo>
              </a:path>
            </a:pathLst>
          </a:custGeom>
          <a:noFill/>
          <a:ln w="38100" cap="flat" cmpd="sng">
            <a:solidFill>
              <a:schemeClr val="tx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13" name="Line 172"/>
          <p:cNvSpPr/>
          <p:nvPr/>
        </p:nvSpPr>
        <p:spPr>
          <a:xfrm flipH="1">
            <a:off x="4892675" y="7932738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14" name="Line 173"/>
          <p:cNvSpPr/>
          <p:nvPr/>
        </p:nvSpPr>
        <p:spPr>
          <a:xfrm>
            <a:off x="4930775" y="8753475"/>
            <a:ext cx="61277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15" name="Text Box 174"/>
          <p:cNvSpPr txBox="1"/>
          <p:nvPr/>
        </p:nvSpPr>
        <p:spPr>
          <a:xfrm>
            <a:off x="5026025" y="8491538"/>
            <a:ext cx="568325" cy="322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16" name="Text Box 182"/>
          <p:cNvSpPr txBox="1"/>
          <p:nvPr/>
        </p:nvSpPr>
        <p:spPr>
          <a:xfrm>
            <a:off x="1092200" y="8064500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C-01</a:t>
            </a:r>
          </a:p>
        </p:txBody>
      </p:sp>
      <p:sp>
        <p:nvSpPr>
          <p:cNvPr id="8217" name="Text Box 183"/>
          <p:cNvSpPr txBox="1"/>
          <p:nvPr/>
        </p:nvSpPr>
        <p:spPr>
          <a:xfrm>
            <a:off x="1890713" y="7934325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C-02</a:t>
            </a:r>
          </a:p>
        </p:txBody>
      </p:sp>
      <p:sp>
        <p:nvSpPr>
          <p:cNvPr id="8218" name="Text Box 184"/>
          <p:cNvSpPr txBox="1"/>
          <p:nvPr/>
        </p:nvSpPr>
        <p:spPr>
          <a:xfrm>
            <a:off x="2900363" y="8091488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C-03</a:t>
            </a:r>
          </a:p>
        </p:txBody>
      </p:sp>
      <p:sp>
        <p:nvSpPr>
          <p:cNvPr id="8219" name="Text Box 190"/>
          <p:cNvSpPr txBox="1"/>
          <p:nvPr/>
        </p:nvSpPr>
        <p:spPr>
          <a:xfrm>
            <a:off x="4011613" y="7934325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C-04</a:t>
            </a:r>
          </a:p>
        </p:txBody>
      </p:sp>
      <p:cxnSp>
        <p:nvCxnSpPr>
          <p:cNvPr id="8220" name="直接连接符 29"/>
          <p:cNvCxnSpPr/>
          <p:nvPr/>
        </p:nvCxnSpPr>
        <p:spPr>
          <a:xfrm>
            <a:off x="839788" y="8582025"/>
            <a:ext cx="5507037" cy="0"/>
          </a:xfrm>
          <a:prstGeom prst="line">
            <a:avLst/>
          </a:prstGeom>
          <a:ln w="1270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8221" name="Text Box 118"/>
          <p:cNvSpPr txBox="1"/>
          <p:nvPr/>
        </p:nvSpPr>
        <p:spPr>
          <a:xfrm>
            <a:off x="777875" y="760413"/>
            <a:ext cx="1450975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7.  </a:t>
            </a:r>
            <a:r>
              <a:rPr lang="zh-CN" altLang="en-US" sz="1200" b="1" dirty="0">
                <a:latin typeface="Times New Roman" panose="02020603050405020304" pitchFamily="18" charset="0"/>
              </a:rPr>
              <a:t>运行模式说明：</a:t>
            </a:r>
          </a:p>
        </p:txBody>
      </p:sp>
      <p:cxnSp>
        <p:nvCxnSpPr>
          <p:cNvPr id="8222" name="直接连接符 107"/>
          <p:cNvCxnSpPr/>
          <p:nvPr/>
        </p:nvCxnSpPr>
        <p:spPr>
          <a:xfrm>
            <a:off x="752475" y="3057525"/>
            <a:ext cx="5651500" cy="0"/>
          </a:xfrm>
          <a:prstGeom prst="line">
            <a:avLst/>
          </a:prstGeom>
          <a:ln w="12700" cap="flat" cmpd="sng">
            <a:solidFill>
              <a:srgbClr val="292929"/>
            </a:solidFill>
            <a:prstDash val="sysDash"/>
            <a:headEnd type="none" w="med" len="med"/>
            <a:tailEnd type="none" w="med" len="med"/>
          </a:ln>
        </p:spPr>
      </p:cxnSp>
      <p:cxnSp>
        <p:nvCxnSpPr>
          <p:cNvPr id="8223" name="直接连接符 108"/>
          <p:cNvCxnSpPr/>
          <p:nvPr/>
        </p:nvCxnSpPr>
        <p:spPr>
          <a:xfrm>
            <a:off x="742950" y="5019675"/>
            <a:ext cx="5616575" cy="0"/>
          </a:xfrm>
          <a:prstGeom prst="line">
            <a:avLst/>
          </a:prstGeom>
          <a:ln w="12700" cap="flat" cmpd="sng">
            <a:solidFill>
              <a:srgbClr val="292929"/>
            </a:solidFill>
            <a:prstDash val="sysDash"/>
            <a:headEnd type="none" w="med" len="med"/>
            <a:tailEnd type="none" w="med" len="med"/>
          </a:ln>
        </p:spPr>
      </p:cxnSp>
      <p:cxnSp>
        <p:nvCxnSpPr>
          <p:cNvPr id="8224" name="直接连接符 110"/>
          <p:cNvCxnSpPr/>
          <p:nvPr/>
        </p:nvCxnSpPr>
        <p:spPr>
          <a:xfrm>
            <a:off x="752475" y="1076325"/>
            <a:ext cx="5651500" cy="0"/>
          </a:xfrm>
          <a:prstGeom prst="line">
            <a:avLst/>
          </a:prstGeom>
          <a:ln w="12700" cap="flat" cmpd="sng">
            <a:solidFill>
              <a:srgbClr val="292929"/>
            </a:solidFill>
            <a:prstDash val="sysDash"/>
            <a:headEnd type="none" w="med" len="med"/>
            <a:tailEnd type="none" w="med" len="med"/>
          </a:ln>
        </p:spPr>
      </p:cxnSp>
      <p:sp>
        <p:nvSpPr>
          <p:cNvPr id="8225" name="Text Box 4"/>
          <p:cNvSpPr txBox="1"/>
          <p:nvPr/>
        </p:nvSpPr>
        <p:spPr>
          <a:xfrm>
            <a:off x="803275" y="1117600"/>
            <a:ext cx="5626100" cy="520700"/>
          </a:xfrm>
          <a:prstGeom prst="rect">
            <a:avLst/>
          </a:prstGeom>
          <a:noFill/>
          <a:ln w="12700">
            <a:noFill/>
          </a:ln>
        </p:spPr>
        <p:txBody>
          <a:bodyPr lIns="90000" tIns="46800" rIns="90000" bIns="4680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dirty="0">
                <a:latin typeface="宋体" panose="02010600030101010101" pitchFamily="2" charset="-122"/>
              </a:rPr>
              <a:t>1</a:t>
            </a:r>
            <a:r>
              <a:rPr lang="zh-CN" altLang="en-US" dirty="0">
                <a:latin typeface="宋体" panose="02010600030101010101" pitchFamily="2" charset="-122"/>
              </a:rPr>
              <a:t>）</a:t>
            </a:r>
            <a:r>
              <a:rPr lang="en-US" altLang="zh-CN" dirty="0">
                <a:solidFill>
                  <a:schemeClr val="tx2"/>
                </a:solidFill>
                <a:latin typeface="宋体" panose="02010600030101010101" pitchFamily="2" charset="-122"/>
              </a:rPr>
              <a:t>A</a:t>
            </a:r>
            <a:r>
              <a:rPr lang="zh-CN" altLang="en-US" dirty="0">
                <a:solidFill>
                  <a:schemeClr val="tx2"/>
                </a:solidFill>
                <a:latin typeface="宋体" panose="02010600030101010101" pitchFamily="2" charset="-122"/>
              </a:rPr>
              <a:t>模式</a:t>
            </a:r>
            <a:r>
              <a:rPr lang="en-US" altLang="zh-CN" dirty="0">
                <a:solidFill>
                  <a:schemeClr val="tx2"/>
                </a:solidFill>
                <a:latin typeface="宋体" panose="02010600030101010101" pitchFamily="2" charset="-122"/>
              </a:rPr>
              <a:t>:</a:t>
            </a:r>
            <a:r>
              <a:rPr lang="en-US" altLang="zh-CN" dirty="0">
                <a:solidFill>
                  <a:schemeClr val="accent2"/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latin typeface="宋体" panose="02010600030101010101" pitchFamily="2" charset="-122"/>
              </a:rPr>
              <a:t>单段延时模式，模具闭合后延时第一段设定的时间后打开针阀，并一直保持到模具打开后才关闭针阀。</a:t>
            </a:r>
          </a:p>
        </p:txBody>
      </p:sp>
      <p:sp>
        <p:nvSpPr>
          <p:cNvPr id="8226" name="Freeform 46"/>
          <p:cNvSpPr/>
          <p:nvPr/>
        </p:nvSpPr>
        <p:spPr>
          <a:xfrm>
            <a:off x="1125538" y="1725613"/>
            <a:ext cx="5057775" cy="390525"/>
          </a:xfrm>
          <a:custGeom>
            <a:avLst/>
            <a:gdLst>
              <a:gd name="txL" fmla="*/ 0 w 3186"/>
              <a:gd name="txT" fmla="*/ 0 h 246"/>
              <a:gd name="txR" fmla="*/ 3186 w 3186"/>
              <a:gd name="txB" fmla="*/ 246 h 246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3186" h="246">
                <a:moveTo>
                  <a:pt x="0" y="240"/>
                </a:moveTo>
                <a:lnTo>
                  <a:pt x="414" y="240"/>
                </a:lnTo>
                <a:lnTo>
                  <a:pt x="414" y="0"/>
                </a:lnTo>
                <a:lnTo>
                  <a:pt x="2862" y="0"/>
                </a:lnTo>
                <a:lnTo>
                  <a:pt x="2862" y="246"/>
                </a:lnTo>
                <a:lnTo>
                  <a:pt x="3186" y="246"/>
                </a:lnTo>
              </a:path>
            </a:pathLst>
          </a:custGeom>
          <a:noFill/>
          <a:ln w="28575" cap="flat" cmpd="sng">
            <a:solidFill>
              <a:schemeClr val="tx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27" name="Line 47"/>
          <p:cNvSpPr/>
          <p:nvPr/>
        </p:nvSpPr>
        <p:spPr>
          <a:xfrm>
            <a:off x="1116013" y="1638300"/>
            <a:ext cx="0" cy="914400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28" name="Line 48"/>
          <p:cNvSpPr/>
          <p:nvPr/>
        </p:nvSpPr>
        <p:spPr>
          <a:xfrm flipH="1">
            <a:off x="5676900" y="1638300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29" name="Text Box 49"/>
          <p:cNvSpPr txBox="1"/>
          <p:nvPr/>
        </p:nvSpPr>
        <p:spPr>
          <a:xfrm>
            <a:off x="815975" y="2444750"/>
            <a:ext cx="698500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开始注塑</a:t>
            </a:r>
          </a:p>
        </p:txBody>
      </p:sp>
      <p:sp>
        <p:nvSpPr>
          <p:cNvPr id="8230" name="Text Box 50"/>
          <p:cNvSpPr txBox="1"/>
          <p:nvPr/>
        </p:nvSpPr>
        <p:spPr>
          <a:xfrm>
            <a:off x="5348288" y="2444750"/>
            <a:ext cx="698500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停止注塑</a:t>
            </a:r>
          </a:p>
        </p:txBody>
      </p:sp>
      <p:sp>
        <p:nvSpPr>
          <p:cNvPr id="8231" name="Line 51"/>
          <p:cNvSpPr/>
          <p:nvPr/>
        </p:nvSpPr>
        <p:spPr>
          <a:xfrm flipH="1">
            <a:off x="1790700" y="1646238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32" name="Line 52"/>
          <p:cNvSpPr/>
          <p:nvPr/>
        </p:nvSpPr>
        <p:spPr>
          <a:xfrm>
            <a:off x="1125538" y="2430463"/>
            <a:ext cx="65722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33" name="Text Box 53"/>
          <p:cNvSpPr txBox="1"/>
          <p:nvPr/>
        </p:nvSpPr>
        <p:spPr>
          <a:xfrm>
            <a:off x="1204913" y="2162175"/>
            <a:ext cx="565150" cy="244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34" name="Line 54"/>
          <p:cNvSpPr/>
          <p:nvPr/>
        </p:nvSpPr>
        <p:spPr>
          <a:xfrm>
            <a:off x="1819275" y="2438400"/>
            <a:ext cx="385762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35" name="Text Box 55"/>
          <p:cNvSpPr txBox="1"/>
          <p:nvPr/>
        </p:nvSpPr>
        <p:spPr>
          <a:xfrm>
            <a:off x="3213100" y="2160588"/>
            <a:ext cx="565150" cy="244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阀打开</a:t>
            </a:r>
          </a:p>
        </p:txBody>
      </p:sp>
      <p:sp>
        <p:nvSpPr>
          <p:cNvPr id="8236" name="Line 56"/>
          <p:cNvSpPr/>
          <p:nvPr/>
        </p:nvSpPr>
        <p:spPr>
          <a:xfrm>
            <a:off x="5648325" y="2438400"/>
            <a:ext cx="65722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8237" name="Text Box 57"/>
          <p:cNvSpPr txBox="1"/>
          <p:nvPr/>
        </p:nvSpPr>
        <p:spPr>
          <a:xfrm>
            <a:off x="5727700" y="2179638"/>
            <a:ext cx="565150" cy="244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38" name="Text Box 58"/>
          <p:cNvSpPr txBox="1"/>
          <p:nvPr/>
        </p:nvSpPr>
        <p:spPr>
          <a:xfrm>
            <a:off x="1219200" y="1841500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C-01</a:t>
            </a:r>
          </a:p>
        </p:txBody>
      </p:sp>
      <p:sp>
        <p:nvSpPr>
          <p:cNvPr id="8239" name="Text Box 3"/>
          <p:cNvSpPr txBox="1"/>
          <p:nvPr/>
        </p:nvSpPr>
        <p:spPr>
          <a:xfrm>
            <a:off x="808038" y="3079750"/>
            <a:ext cx="5486400" cy="541338"/>
          </a:xfrm>
          <a:prstGeom prst="rect">
            <a:avLst/>
          </a:prstGeom>
          <a:noFill/>
          <a:ln w="12700">
            <a:noFill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45000"/>
              </a:lnSpc>
            </a:pP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B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:    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两段延时模式，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模具闭合后延时第一段设定的时间后打开针阀，并保持第二段延时时间后自动关闭。</a:t>
            </a:r>
            <a:r>
              <a:rPr lang="zh-CN" altLang="en-US" dirty="0">
                <a:solidFill>
                  <a:schemeClr val="tx2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    </a:t>
            </a:r>
          </a:p>
        </p:txBody>
      </p:sp>
      <p:sp>
        <p:nvSpPr>
          <p:cNvPr id="8240" name="Line 115"/>
          <p:cNvSpPr/>
          <p:nvPr/>
        </p:nvSpPr>
        <p:spPr>
          <a:xfrm>
            <a:off x="1104900" y="3586163"/>
            <a:ext cx="0" cy="914400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41" name="Line 116"/>
          <p:cNvSpPr/>
          <p:nvPr/>
        </p:nvSpPr>
        <p:spPr>
          <a:xfrm flipH="1">
            <a:off x="5724525" y="3586163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42" name="Line 119"/>
          <p:cNvSpPr/>
          <p:nvPr/>
        </p:nvSpPr>
        <p:spPr>
          <a:xfrm flipH="1">
            <a:off x="1741488" y="3594100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43" name="Line 120"/>
          <p:cNvSpPr/>
          <p:nvPr/>
        </p:nvSpPr>
        <p:spPr>
          <a:xfrm>
            <a:off x="1114425" y="4378325"/>
            <a:ext cx="61277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44" name="Text Box 121"/>
          <p:cNvSpPr txBox="1"/>
          <p:nvPr/>
        </p:nvSpPr>
        <p:spPr>
          <a:xfrm>
            <a:off x="1155700" y="4119563"/>
            <a:ext cx="569913" cy="2936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45" name="Line 122"/>
          <p:cNvSpPr/>
          <p:nvPr/>
        </p:nvSpPr>
        <p:spPr>
          <a:xfrm>
            <a:off x="2616200" y="4386263"/>
            <a:ext cx="3097213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46" name="Text Box 123"/>
          <p:cNvSpPr txBox="1"/>
          <p:nvPr/>
        </p:nvSpPr>
        <p:spPr>
          <a:xfrm>
            <a:off x="1952625" y="4137025"/>
            <a:ext cx="5699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阀打开</a:t>
            </a:r>
          </a:p>
        </p:txBody>
      </p:sp>
      <p:sp>
        <p:nvSpPr>
          <p:cNvPr id="8247" name="Line 124"/>
          <p:cNvSpPr/>
          <p:nvPr/>
        </p:nvSpPr>
        <p:spPr>
          <a:xfrm>
            <a:off x="5735638" y="4386263"/>
            <a:ext cx="657225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8248" name="Text Box 125"/>
          <p:cNvSpPr txBox="1"/>
          <p:nvPr/>
        </p:nvSpPr>
        <p:spPr>
          <a:xfrm>
            <a:off x="5765800" y="4097338"/>
            <a:ext cx="569913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49" name="Freeform 127"/>
          <p:cNvSpPr/>
          <p:nvPr/>
        </p:nvSpPr>
        <p:spPr>
          <a:xfrm>
            <a:off x="1104900" y="3663950"/>
            <a:ext cx="5256213" cy="322263"/>
          </a:xfrm>
          <a:custGeom>
            <a:avLst/>
            <a:gdLst>
              <a:gd name="txL" fmla="*/ 0 w 3468"/>
              <a:gd name="txT" fmla="*/ 0 h 252"/>
              <a:gd name="txR" fmla="*/ 3468 w 3468"/>
              <a:gd name="txB" fmla="*/ 252 h 252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3468" h="252">
                <a:moveTo>
                  <a:pt x="0" y="240"/>
                </a:moveTo>
                <a:lnTo>
                  <a:pt x="420" y="240"/>
                </a:lnTo>
                <a:lnTo>
                  <a:pt x="420" y="0"/>
                </a:lnTo>
                <a:lnTo>
                  <a:pt x="990" y="0"/>
                </a:lnTo>
                <a:lnTo>
                  <a:pt x="990" y="252"/>
                </a:lnTo>
                <a:lnTo>
                  <a:pt x="3468" y="246"/>
                </a:lnTo>
              </a:path>
            </a:pathLst>
          </a:custGeom>
          <a:noFill/>
          <a:ln w="38100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50" name="Line 128"/>
          <p:cNvSpPr/>
          <p:nvPr/>
        </p:nvSpPr>
        <p:spPr>
          <a:xfrm flipH="1">
            <a:off x="2595563" y="3573463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51" name="Line 129"/>
          <p:cNvSpPr/>
          <p:nvPr/>
        </p:nvSpPr>
        <p:spPr>
          <a:xfrm>
            <a:off x="1731963" y="4386263"/>
            <a:ext cx="863600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52" name="Text Box 130"/>
          <p:cNvSpPr txBox="1"/>
          <p:nvPr/>
        </p:nvSpPr>
        <p:spPr>
          <a:xfrm>
            <a:off x="3821113" y="4137025"/>
            <a:ext cx="569912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53" name="Text Box 175"/>
          <p:cNvSpPr txBox="1"/>
          <p:nvPr/>
        </p:nvSpPr>
        <p:spPr>
          <a:xfrm>
            <a:off x="1181100" y="3700463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C-01</a:t>
            </a:r>
          </a:p>
        </p:txBody>
      </p:sp>
      <p:sp>
        <p:nvSpPr>
          <p:cNvPr id="8254" name="Text Box 177"/>
          <p:cNvSpPr txBox="1"/>
          <p:nvPr/>
        </p:nvSpPr>
        <p:spPr>
          <a:xfrm>
            <a:off x="1998663" y="3625850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C-02</a:t>
            </a:r>
          </a:p>
        </p:txBody>
      </p:sp>
      <p:sp>
        <p:nvSpPr>
          <p:cNvPr id="8255" name="Text Box 49"/>
          <p:cNvSpPr txBox="1"/>
          <p:nvPr/>
        </p:nvSpPr>
        <p:spPr>
          <a:xfrm>
            <a:off x="754063" y="4398963"/>
            <a:ext cx="698500" cy="322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开始注塑</a:t>
            </a:r>
          </a:p>
        </p:txBody>
      </p:sp>
      <p:sp>
        <p:nvSpPr>
          <p:cNvPr id="8256" name="Text Box 50"/>
          <p:cNvSpPr txBox="1"/>
          <p:nvPr/>
        </p:nvSpPr>
        <p:spPr>
          <a:xfrm>
            <a:off x="5394325" y="4398963"/>
            <a:ext cx="696913" cy="322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停止注塑</a:t>
            </a:r>
          </a:p>
        </p:txBody>
      </p:sp>
      <p:sp>
        <p:nvSpPr>
          <p:cNvPr id="8257" name="Text Box 131"/>
          <p:cNvSpPr txBox="1"/>
          <p:nvPr/>
        </p:nvSpPr>
        <p:spPr>
          <a:xfrm>
            <a:off x="774700" y="5129213"/>
            <a:ext cx="5694363" cy="539750"/>
          </a:xfrm>
          <a:prstGeom prst="rect">
            <a:avLst/>
          </a:prstGeom>
          <a:noFill/>
          <a:ln w="12700">
            <a:noFill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45000"/>
              </a:lnSpc>
            </a:pP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C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模式</a:t>
            </a:r>
            <a:r>
              <a:rPr lang="en-US" altLang="zh-CN" dirty="0">
                <a:solidFill>
                  <a:schemeClr val="tx2"/>
                </a:solidFill>
                <a:latin typeface="Times New Roman" panose="02020603050405020304" pitchFamily="18" charset="0"/>
              </a:rPr>
              <a:t>:    </a:t>
            </a:r>
            <a:r>
              <a:rPr lang="zh-CN" altLang="en-US" dirty="0">
                <a:solidFill>
                  <a:schemeClr val="tx2"/>
                </a:solidFill>
                <a:latin typeface="Times New Roman" panose="02020603050405020304" pitchFamily="18" charset="0"/>
              </a:rPr>
              <a:t>三段延时模式，</a:t>
            </a:r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模具闭合后延时第一段设定的时间后打开针阀，并保持第二段延时时间后关闭针阀，再延时第三段时间后又打开针阀并直保持到模具打开后关闭针阀。</a:t>
            </a:r>
            <a:r>
              <a:rPr lang="zh-CN" altLang="en-US" dirty="0">
                <a:solidFill>
                  <a:schemeClr val="tx2"/>
                </a:solidFill>
                <a:latin typeface="新宋体" panose="02010609030101010101" pitchFamily="49" charset="-122"/>
                <a:ea typeface="新宋体" panose="02010609030101010101" pitchFamily="49" charset="-122"/>
              </a:rPr>
              <a:t>    </a:t>
            </a:r>
          </a:p>
        </p:txBody>
      </p:sp>
      <p:sp>
        <p:nvSpPr>
          <p:cNvPr id="8258" name="Line 132"/>
          <p:cNvSpPr/>
          <p:nvPr/>
        </p:nvSpPr>
        <p:spPr>
          <a:xfrm>
            <a:off x="1100138" y="5707063"/>
            <a:ext cx="0" cy="914400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59" name="Line 133"/>
          <p:cNvSpPr/>
          <p:nvPr/>
        </p:nvSpPr>
        <p:spPr>
          <a:xfrm flipH="1">
            <a:off x="5514975" y="5707063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60" name="Text Box 134"/>
          <p:cNvSpPr txBox="1"/>
          <p:nvPr/>
        </p:nvSpPr>
        <p:spPr>
          <a:xfrm>
            <a:off x="750888" y="6551613"/>
            <a:ext cx="698500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开始注塑</a:t>
            </a:r>
          </a:p>
        </p:txBody>
      </p:sp>
      <p:sp>
        <p:nvSpPr>
          <p:cNvPr id="8261" name="Text Box 135"/>
          <p:cNvSpPr txBox="1"/>
          <p:nvPr/>
        </p:nvSpPr>
        <p:spPr>
          <a:xfrm>
            <a:off x="5176838" y="6551613"/>
            <a:ext cx="696912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停止注塑</a:t>
            </a:r>
          </a:p>
        </p:txBody>
      </p:sp>
      <p:sp>
        <p:nvSpPr>
          <p:cNvPr id="8262" name="Line 136"/>
          <p:cNvSpPr/>
          <p:nvPr/>
        </p:nvSpPr>
        <p:spPr>
          <a:xfrm flipH="1">
            <a:off x="1735138" y="5715000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63" name="Line 137"/>
          <p:cNvSpPr/>
          <p:nvPr/>
        </p:nvSpPr>
        <p:spPr>
          <a:xfrm>
            <a:off x="1109663" y="6499225"/>
            <a:ext cx="61118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64" name="Text Box 138"/>
          <p:cNvSpPr txBox="1"/>
          <p:nvPr/>
        </p:nvSpPr>
        <p:spPr>
          <a:xfrm>
            <a:off x="1169988" y="6242050"/>
            <a:ext cx="568325" cy="322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65" name="Line 139"/>
          <p:cNvSpPr/>
          <p:nvPr/>
        </p:nvSpPr>
        <p:spPr>
          <a:xfrm>
            <a:off x="2640013" y="6507163"/>
            <a:ext cx="108108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66" name="Text Box 140"/>
          <p:cNvSpPr txBox="1"/>
          <p:nvPr/>
        </p:nvSpPr>
        <p:spPr>
          <a:xfrm>
            <a:off x="2016125" y="6249988"/>
            <a:ext cx="568325" cy="322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阀打开</a:t>
            </a:r>
          </a:p>
        </p:txBody>
      </p:sp>
      <p:sp>
        <p:nvSpPr>
          <p:cNvPr id="8267" name="Line 141"/>
          <p:cNvSpPr/>
          <p:nvPr/>
        </p:nvSpPr>
        <p:spPr>
          <a:xfrm>
            <a:off x="5535613" y="6507163"/>
            <a:ext cx="719137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8268" name="Text Box 142"/>
          <p:cNvSpPr txBox="1"/>
          <p:nvPr/>
        </p:nvSpPr>
        <p:spPr>
          <a:xfrm>
            <a:off x="5711825" y="6249988"/>
            <a:ext cx="568325" cy="322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69" name="Line 145"/>
          <p:cNvSpPr/>
          <p:nvPr/>
        </p:nvSpPr>
        <p:spPr>
          <a:xfrm flipH="1">
            <a:off x="2609850" y="5694363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70" name="Line 146"/>
          <p:cNvSpPr/>
          <p:nvPr/>
        </p:nvSpPr>
        <p:spPr>
          <a:xfrm>
            <a:off x="1735138" y="6507163"/>
            <a:ext cx="895350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71" name="Text Box 147"/>
          <p:cNvSpPr txBox="1"/>
          <p:nvPr/>
        </p:nvSpPr>
        <p:spPr>
          <a:xfrm>
            <a:off x="3006725" y="6238875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阀闭合</a:t>
            </a:r>
          </a:p>
        </p:txBody>
      </p:sp>
      <p:sp>
        <p:nvSpPr>
          <p:cNvPr id="8272" name="Freeform 148"/>
          <p:cNvSpPr/>
          <p:nvPr/>
        </p:nvSpPr>
        <p:spPr>
          <a:xfrm>
            <a:off x="1082675" y="5786438"/>
            <a:ext cx="5327650" cy="323850"/>
          </a:xfrm>
          <a:custGeom>
            <a:avLst/>
            <a:gdLst>
              <a:gd name="txL" fmla="*/ 0 w 3468"/>
              <a:gd name="txT" fmla="*/ 0 h 252"/>
              <a:gd name="txR" fmla="*/ 3468 w 3468"/>
              <a:gd name="txB" fmla="*/ 252 h 252"/>
            </a:gdLst>
            <a:ahLst/>
            <a:cxnLst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3468" h="252">
                <a:moveTo>
                  <a:pt x="0" y="240"/>
                </a:moveTo>
                <a:lnTo>
                  <a:pt x="432" y="240"/>
                </a:lnTo>
                <a:lnTo>
                  <a:pt x="432" y="0"/>
                </a:lnTo>
                <a:lnTo>
                  <a:pt x="996" y="0"/>
                </a:lnTo>
                <a:lnTo>
                  <a:pt x="996" y="252"/>
                </a:lnTo>
                <a:lnTo>
                  <a:pt x="1734" y="252"/>
                </a:lnTo>
                <a:lnTo>
                  <a:pt x="1734" y="6"/>
                </a:lnTo>
                <a:lnTo>
                  <a:pt x="2886" y="6"/>
                </a:lnTo>
                <a:lnTo>
                  <a:pt x="2886" y="246"/>
                </a:lnTo>
                <a:lnTo>
                  <a:pt x="3468" y="246"/>
                </a:lnTo>
              </a:path>
            </a:pathLst>
          </a:custGeom>
          <a:noFill/>
          <a:ln w="38100" cap="flat" cmpd="sng">
            <a:solidFill>
              <a:schemeClr val="tx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73" name="Line 149"/>
          <p:cNvSpPr/>
          <p:nvPr/>
        </p:nvSpPr>
        <p:spPr>
          <a:xfrm flipH="1">
            <a:off x="3741738" y="5692775"/>
            <a:ext cx="0" cy="942975"/>
          </a:xfrm>
          <a:prstGeom prst="line">
            <a:avLst/>
          </a:prstGeom>
          <a:ln w="9525" cap="flat" cmpd="sng">
            <a:solidFill>
              <a:schemeClr val="tx2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8274" name="Line 150"/>
          <p:cNvSpPr/>
          <p:nvPr/>
        </p:nvSpPr>
        <p:spPr>
          <a:xfrm>
            <a:off x="3752850" y="6505575"/>
            <a:ext cx="1763713" cy="0"/>
          </a:xfrm>
          <a:prstGeom prst="line">
            <a:avLst/>
          </a:prstGeom>
          <a:ln w="9525" cap="flat" cmpd="sng">
            <a:solidFill>
              <a:schemeClr val="tx2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8275" name="Text Box 151"/>
          <p:cNvSpPr txBox="1"/>
          <p:nvPr/>
        </p:nvSpPr>
        <p:spPr>
          <a:xfrm>
            <a:off x="4452938" y="6246813"/>
            <a:ext cx="568325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阀打开</a:t>
            </a:r>
          </a:p>
        </p:txBody>
      </p:sp>
      <p:sp>
        <p:nvSpPr>
          <p:cNvPr id="8276" name="Text Box 178"/>
          <p:cNvSpPr txBox="1"/>
          <p:nvPr/>
        </p:nvSpPr>
        <p:spPr>
          <a:xfrm>
            <a:off x="1185863" y="5830888"/>
            <a:ext cx="441325" cy="2968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C-01</a:t>
            </a:r>
          </a:p>
        </p:txBody>
      </p:sp>
      <p:sp>
        <p:nvSpPr>
          <p:cNvPr id="8277" name="Text Box 179"/>
          <p:cNvSpPr txBox="1"/>
          <p:nvPr/>
        </p:nvSpPr>
        <p:spPr>
          <a:xfrm>
            <a:off x="1984375" y="5699125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C-02</a:t>
            </a:r>
          </a:p>
        </p:txBody>
      </p:sp>
      <p:sp>
        <p:nvSpPr>
          <p:cNvPr id="8278" name="Text Box 180"/>
          <p:cNvSpPr txBox="1"/>
          <p:nvPr/>
        </p:nvSpPr>
        <p:spPr>
          <a:xfrm>
            <a:off x="2994025" y="5849938"/>
            <a:ext cx="441325" cy="2952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C-03</a:t>
            </a:r>
          </a:p>
        </p:txBody>
      </p:sp>
      <p:cxnSp>
        <p:nvCxnSpPr>
          <p:cNvPr id="8279" name="直接连接符 108"/>
          <p:cNvCxnSpPr/>
          <p:nvPr/>
        </p:nvCxnSpPr>
        <p:spPr>
          <a:xfrm>
            <a:off x="742950" y="7242175"/>
            <a:ext cx="5616575" cy="0"/>
          </a:xfrm>
          <a:prstGeom prst="line">
            <a:avLst/>
          </a:prstGeom>
          <a:ln w="12700" cap="flat" cmpd="sng">
            <a:solidFill>
              <a:srgbClr val="292929"/>
            </a:solidFill>
            <a:prstDash val="sysDash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18"/>
          <p:cNvSpPr txBox="1"/>
          <p:nvPr/>
        </p:nvSpPr>
        <p:spPr>
          <a:xfrm>
            <a:off x="774700" y="5983288"/>
            <a:ext cx="1143000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9.  </a:t>
            </a:r>
            <a:r>
              <a:rPr lang="zh-CN" altLang="en-US" sz="1200" b="1" dirty="0">
                <a:latin typeface="Times New Roman" panose="02020603050405020304" pitchFamily="18" charset="0"/>
              </a:rPr>
              <a:t>手动运行：</a:t>
            </a:r>
          </a:p>
        </p:txBody>
      </p:sp>
      <p:sp>
        <p:nvSpPr>
          <p:cNvPr id="9219" name="TextBox 200"/>
          <p:cNvSpPr txBox="1"/>
          <p:nvPr/>
        </p:nvSpPr>
        <p:spPr>
          <a:xfrm>
            <a:off x="877888" y="6423025"/>
            <a:ext cx="5353050" cy="1939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在待机状态（注塑机停止注塑）时，可以手动开阀针或关阀针， 一般用于模具调试或维修：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在待机状态时， 按               健， 阀针打开。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在待机状态时， 按               健， 阀针关闭。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新宋体" panose="02010609030101010101" pitchFamily="49" charset="-122"/>
                <a:ea typeface="新宋体" panose="02010609030101010101" pitchFamily="49" charset="-122"/>
              </a:rPr>
              <a:t>    如果模具处于注塑状态，注塑信号输入到时序控制器中，则此时处于自动工作状态，手动功能将变为无效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pic>
        <p:nvPicPr>
          <p:cNvPr id="9220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388" y="6919913"/>
            <a:ext cx="287337" cy="287337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9221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2117725" y="7361238"/>
            <a:ext cx="287338" cy="287337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9222" name="Text Box 118"/>
          <p:cNvSpPr txBox="1"/>
          <p:nvPr/>
        </p:nvSpPr>
        <p:spPr>
          <a:xfrm>
            <a:off x="755650" y="703263"/>
            <a:ext cx="1452563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8.  </a:t>
            </a:r>
            <a:r>
              <a:rPr lang="zh-CN" altLang="en-US" sz="1200" b="1" dirty="0">
                <a:latin typeface="Times New Roman" panose="02020603050405020304" pitchFamily="18" charset="0"/>
              </a:rPr>
              <a:t>时间设定方法：</a:t>
            </a:r>
          </a:p>
        </p:txBody>
      </p:sp>
      <p:sp>
        <p:nvSpPr>
          <p:cNvPr id="9223" name="TextBox 200"/>
          <p:cNvSpPr txBox="1"/>
          <p:nvPr/>
        </p:nvSpPr>
        <p:spPr>
          <a:xfrm>
            <a:off x="931863" y="1049338"/>
            <a:ext cx="3846512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待机状态， 上行显示第一段设定时间，下行显示 </a:t>
            </a:r>
            <a:r>
              <a:rPr lang="en-US" altLang="zh-CN" dirty="0">
                <a:latin typeface="Times New Roman" panose="02020603050405020304" pitchFamily="18" charset="0"/>
              </a:rPr>
              <a:t>C-00                   </a:t>
            </a:r>
            <a:r>
              <a:rPr lang="zh-CN" altLang="en-US" dirty="0">
                <a:latin typeface="Times New Roman" panose="02020603050405020304" pitchFamily="18" charset="0"/>
              </a:rPr>
              <a:t>长按            键进入第一段时间设定菜单： </a:t>
            </a:r>
            <a:r>
              <a:rPr lang="en-US" altLang="zh-CN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224" name="TextBox 200"/>
          <p:cNvSpPr txBox="1"/>
          <p:nvPr/>
        </p:nvSpPr>
        <p:spPr>
          <a:xfrm>
            <a:off x="931863" y="1985963"/>
            <a:ext cx="3819525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此时 通过             或               改变设定时间值，每按一次，时间变化一个单位，如果连续按键不松开，则数值会连续快速度化，直到需要的数值时松开按键为止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长按          键进入第二段时间设定菜单：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pic>
        <p:nvPicPr>
          <p:cNvPr id="9225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163" y="2043113"/>
            <a:ext cx="215900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9226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2243138" y="2036763"/>
            <a:ext cx="215900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9227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038" y="1346200"/>
            <a:ext cx="307975" cy="21590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9228" name="TextBox 501"/>
          <p:cNvSpPr txBox="1"/>
          <p:nvPr/>
        </p:nvSpPr>
        <p:spPr>
          <a:xfrm>
            <a:off x="5264150" y="1190625"/>
            <a:ext cx="85725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C --00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9229" name="圆角矩形 278"/>
          <p:cNvSpPr/>
          <p:nvPr/>
        </p:nvSpPr>
        <p:spPr>
          <a:xfrm>
            <a:off x="5259388" y="1095375"/>
            <a:ext cx="865187" cy="5048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9230" name="TextBox 506"/>
          <p:cNvSpPr txBox="1"/>
          <p:nvPr/>
        </p:nvSpPr>
        <p:spPr>
          <a:xfrm>
            <a:off x="5457825" y="2290763"/>
            <a:ext cx="260350" cy="3698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</a:rPr>
              <a:t>n</a:t>
            </a:r>
            <a:endParaRPr lang="zh-CN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9231" name="TextBox 561"/>
          <p:cNvSpPr txBox="1"/>
          <p:nvPr/>
        </p:nvSpPr>
        <p:spPr>
          <a:xfrm>
            <a:off x="5251450" y="990600"/>
            <a:ext cx="876300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26.85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9232" name="TextBox 200"/>
          <p:cNvSpPr txBox="1"/>
          <p:nvPr/>
        </p:nvSpPr>
        <p:spPr>
          <a:xfrm>
            <a:off x="950913" y="1747838"/>
            <a:ext cx="3719512" cy="323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第一段时间设定菜单，下行显示 </a:t>
            </a:r>
            <a:r>
              <a:rPr lang="en-US" altLang="zh-CN" dirty="0">
                <a:latin typeface="Times New Roman" panose="02020603050405020304" pitchFamily="18" charset="0"/>
              </a:rPr>
              <a:t> Pn-01,   </a:t>
            </a:r>
            <a:r>
              <a:rPr lang="zh-CN" altLang="en-US" dirty="0">
                <a:latin typeface="Times New Roman" panose="02020603050405020304" pitchFamily="18" charset="0"/>
              </a:rPr>
              <a:t>上行数字闪烁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9233" name="TextBox 501"/>
          <p:cNvSpPr txBox="1"/>
          <p:nvPr/>
        </p:nvSpPr>
        <p:spPr>
          <a:xfrm>
            <a:off x="5272088" y="2212975"/>
            <a:ext cx="874712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P   01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9234" name="圆角矩形 278"/>
          <p:cNvSpPr/>
          <p:nvPr/>
        </p:nvSpPr>
        <p:spPr>
          <a:xfrm>
            <a:off x="5267325" y="2117725"/>
            <a:ext cx="865188" cy="504825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9235" name="TextBox 561"/>
          <p:cNvSpPr txBox="1"/>
          <p:nvPr/>
        </p:nvSpPr>
        <p:spPr>
          <a:xfrm>
            <a:off x="5259388" y="2020888"/>
            <a:ext cx="877887" cy="4254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26.85</a:t>
            </a:r>
            <a:endParaRPr lang="zh-CN" altLang="en-US" sz="1600" dirty="0">
              <a:solidFill>
                <a:srgbClr val="FF0000"/>
              </a:solidFill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9236" name="任意多边形 95"/>
          <p:cNvSpPr/>
          <p:nvPr/>
        </p:nvSpPr>
        <p:spPr>
          <a:xfrm>
            <a:off x="3532188" y="1443038"/>
            <a:ext cx="385762" cy="341312"/>
          </a:xfrm>
          <a:custGeom>
            <a:avLst/>
            <a:gdLst>
              <a:gd name="txL" fmla="*/ 0 w 385482"/>
              <a:gd name="txT" fmla="*/ 0 h 340658"/>
              <a:gd name="txR" fmla="*/ 385482 w 385482"/>
              <a:gd name="txB" fmla="*/ 340658 h 340658"/>
            </a:gdLst>
            <a:ahLst/>
            <a:cxnLst>
              <a:cxn ang="0">
                <a:pos x="0" y="0"/>
              </a:cxn>
              <a:cxn ang="0">
                <a:pos x="386322" y="0"/>
              </a:cxn>
              <a:cxn ang="0">
                <a:pos x="386322" y="342624"/>
              </a:cxn>
            </a:cxnLst>
            <a:rect l="txL" t="txT" r="txR" b="txB"/>
            <a:pathLst>
              <a:path w="385482" h="340658">
                <a:moveTo>
                  <a:pt x="0" y="0"/>
                </a:moveTo>
                <a:lnTo>
                  <a:pt x="385482" y="0"/>
                </a:lnTo>
                <a:lnTo>
                  <a:pt x="385482" y="340658"/>
                </a:lnTo>
              </a:path>
            </a:pathLst>
          </a:custGeom>
          <a:noFill/>
          <a:ln w="38100" cap="flat" cmpd="sng">
            <a:solidFill>
              <a:srgbClr val="292929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9237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063" y="2744788"/>
            <a:ext cx="307975" cy="21590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9238" name="任意多边形 97"/>
          <p:cNvSpPr/>
          <p:nvPr/>
        </p:nvSpPr>
        <p:spPr>
          <a:xfrm>
            <a:off x="3182938" y="2824163"/>
            <a:ext cx="385762" cy="339725"/>
          </a:xfrm>
          <a:custGeom>
            <a:avLst/>
            <a:gdLst>
              <a:gd name="txL" fmla="*/ 0 w 385482"/>
              <a:gd name="txT" fmla="*/ 0 h 340658"/>
              <a:gd name="txR" fmla="*/ 385482 w 385482"/>
              <a:gd name="txB" fmla="*/ 340658 h 340658"/>
            </a:gdLst>
            <a:ahLst/>
            <a:cxnLst>
              <a:cxn ang="0">
                <a:pos x="0" y="0"/>
              </a:cxn>
              <a:cxn ang="0">
                <a:pos x="386322" y="0"/>
              </a:cxn>
              <a:cxn ang="0">
                <a:pos x="386322" y="337867"/>
              </a:cxn>
            </a:cxnLst>
            <a:rect l="txL" t="txT" r="txR" b="txB"/>
            <a:pathLst>
              <a:path w="385482" h="340658">
                <a:moveTo>
                  <a:pt x="0" y="0"/>
                </a:moveTo>
                <a:lnTo>
                  <a:pt x="385482" y="0"/>
                </a:lnTo>
                <a:lnTo>
                  <a:pt x="385482" y="340658"/>
                </a:lnTo>
              </a:path>
            </a:pathLst>
          </a:custGeom>
          <a:noFill/>
          <a:ln w="38100" cap="flat" cmpd="sng">
            <a:solidFill>
              <a:srgbClr val="292929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39" name="TextBox 200"/>
          <p:cNvSpPr txBox="1"/>
          <p:nvPr/>
        </p:nvSpPr>
        <p:spPr>
          <a:xfrm>
            <a:off x="950913" y="3411538"/>
            <a:ext cx="3763962" cy="1708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此时 通过             或               改变设定时间值，每按一次，时间变化一个单位，如果连续按键不松开，则数值会连续快速度化，直到需要的数值时松开按键为止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长按          键进入第三段时间设定菜单：  以次类推 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在时间设定状态下， 如果同时按下         键与           键 ，则退出设定状态，返回待机画面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pic>
        <p:nvPicPr>
          <p:cNvPr id="9240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625" y="3468688"/>
            <a:ext cx="215900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9241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2260600" y="3462338"/>
            <a:ext cx="217488" cy="21590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9242" name="TextBox 506"/>
          <p:cNvSpPr txBox="1"/>
          <p:nvPr/>
        </p:nvSpPr>
        <p:spPr>
          <a:xfrm>
            <a:off x="5457825" y="3778250"/>
            <a:ext cx="260350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200" dirty="0">
                <a:latin typeface="Times New Roman" panose="02020603050405020304" pitchFamily="18" charset="0"/>
              </a:rPr>
              <a:t>n</a:t>
            </a:r>
            <a:endParaRPr lang="zh-CN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9243" name="TextBox 200"/>
          <p:cNvSpPr txBox="1"/>
          <p:nvPr/>
        </p:nvSpPr>
        <p:spPr>
          <a:xfrm>
            <a:off x="968375" y="3173413"/>
            <a:ext cx="3719513" cy="323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第二段时间设定菜单，下行显示 </a:t>
            </a:r>
            <a:r>
              <a:rPr lang="en-US" altLang="zh-CN" dirty="0">
                <a:latin typeface="Times New Roman" panose="02020603050405020304" pitchFamily="18" charset="0"/>
              </a:rPr>
              <a:t> Pn-02,   </a:t>
            </a:r>
            <a:r>
              <a:rPr lang="zh-CN" altLang="en-US" dirty="0">
                <a:latin typeface="Times New Roman" panose="02020603050405020304" pitchFamily="18" charset="0"/>
              </a:rPr>
              <a:t>上行数字闪烁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9244" name="TextBox 501"/>
          <p:cNvSpPr txBox="1"/>
          <p:nvPr/>
        </p:nvSpPr>
        <p:spPr>
          <a:xfrm>
            <a:off x="5272088" y="3702050"/>
            <a:ext cx="874712" cy="4238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latin typeface="BankGothic Lt BT" panose="020B0607020203060204" pitchFamily="34" charset="0"/>
                <a:ea typeface="Aharoni" panose="02010803020104030203" pitchFamily="2" charset="-79"/>
              </a:rPr>
              <a:t>P   02</a:t>
            </a:r>
            <a:endParaRPr lang="zh-CN" altLang="en-US" sz="1600" dirty="0"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sp>
        <p:nvSpPr>
          <p:cNvPr id="9245" name="圆角矩形 278"/>
          <p:cNvSpPr/>
          <p:nvPr/>
        </p:nvSpPr>
        <p:spPr>
          <a:xfrm>
            <a:off x="5267325" y="3606800"/>
            <a:ext cx="865188" cy="503238"/>
          </a:xfrm>
          <a:prstGeom prst="roundRect">
            <a:avLst>
              <a:gd name="adj" fmla="val 6204"/>
            </a:avLst>
          </a:prstGeom>
          <a:noFill/>
          <a:ln w="19050" cap="flat" cmpd="sng">
            <a:solidFill>
              <a:srgbClr val="292929"/>
            </a:solidFill>
            <a:prstDash val="solid"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9246" name="TextBox 561"/>
          <p:cNvSpPr txBox="1"/>
          <p:nvPr/>
        </p:nvSpPr>
        <p:spPr>
          <a:xfrm>
            <a:off x="5197475" y="3509963"/>
            <a:ext cx="876300" cy="4238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  <a:latin typeface="BankGothic Lt BT" panose="020B0607020203060204" pitchFamily="34" charset="0"/>
                <a:ea typeface="Aharoni" panose="02010803020104030203" pitchFamily="2" charset="-79"/>
              </a:rPr>
              <a:t>18.93</a:t>
            </a:r>
            <a:endParaRPr lang="zh-CN" altLang="en-US" sz="1600" dirty="0">
              <a:solidFill>
                <a:srgbClr val="FF0000"/>
              </a:solidFill>
              <a:latin typeface="BankGothic Lt BT" panose="020B0607020203060204" pitchFamily="34" charset="0"/>
              <a:ea typeface="Aharoni" panose="02010803020104030203" pitchFamily="2" charset="-79"/>
            </a:endParaRPr>
          </a:p>
        </p:txBody>
      </p:sp>
      <p:pic>
        <p:nvPicPr>
          <p:cNvPr id="9247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525" y="4170363"/>
            <a:ext cx="307975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9248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38" y="4645025"/>
            <a:ext cx="307975" cy="215900"/>
          </a:xfrm>
          <a:prstGeom prst="rect">
            <a:avLst/>
          </a:prstGeom>
          <a:noFill/>
          <a:ln w="12700">
            <a:noFill/>
          </a:ln>
        </p:spPr>
      </p:pic>
      <p:pic>
        <p:nvPicPr>
          <p:cNvPr id="924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2825" y="4643438"/>
            <a:ext cx="254000" cy="215900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9250" name="右箭头 110"/>
          <p:cNvSpPr/>
          <p:nvPr/>
        </p:nvSpPr>
        <p:spPr>
          <a:xfrm>
            <a:off x="4660900" y="1236663"/>
            <a:ext cx="576263" cy="288925"/>
          </a:xfrm>
          <a:prstGeom prst="rightArrow">
            <a:avLst>
              <a:gd name="adj1" fmla="val 50000"/>
              <a:gd name="adj2" fmla="val 49862"/>
            </a:avLst>
          </a:prstGeom>
          <a:noFill/>
          <a:ln w="12700" cap="flat" cmpd="sng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9251" name="右箭头 111"/>
          <p:cNvSpPr/>
          <p:nvPr/>
        </p:nvSpPr>
        <p:spPr>
          <a:xfrm>
            <a:off x="4679950" y="2222500"/>
            <a:ext cx="573088" cy="288925"/>
          </a:xfrm>
          <a:prstGeom prst="rightArrow">
            <a:avLst>
              <a:gd name="adj1" fmla="val 50000"/>
              <a:gd name="adj2" fmla="val 49780"/>
            </a:avLst>
          </a:prstGeom>
          <a:noFill/>
          <a:ln w="12700" cap="flat" cmpd="sng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  <p:sp>
        <p:nvSpPr>
          <p:cNvPr id="9252" name="右箭头 112"/>
          <p:cNvSpPr/>
          <p:nvPr/>
        </p:nvSpPr>
        <p:spPr>
          <a:xfrm>
            <a:off x="4670425" y="3702050"/>
            <a:ext cx="582613" cy="288925"/>
          </a:xfrm>
          <a:prstGeom prst="rightArrow">
            <a:avLst>
              <a:gd name="adj1" fmla="val 50000"/>
              <a:gd name="adj2" fmla="val 49833"/>
            </a:avLst>
          </a:prstGeom>
          <a:noFill/>
          <a:ln w="12700" cap="flat" cmpd="sng">
            <a:solidFill>
              <a:srgbClr val="29292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图片2"/>
          <p:cNvPicPr>
            <a:picLocks noChangeAspect="1"/>
          </p:cNvPicPr>
          <p:nvPr/>
        </p:nvPicPr>
        <p:blipFill>
          <a:blip r:embed="rId3">
            <a:grayscl/>
            <a:lum bright="12000" contrast="-42000"/>
          </a:blip>
          <a:stretch>
            <a:fillRect/>
          </a:stretch>
        </p:blipFill>
        <p:spPr>
          <a:xfrm>
            <a:off x="1347788" y="1295400"/>
            <a:ext cx="4529137" cy="3751263"/>
          </a:xfrm>
          <a:prstGeom prst="rect">
            <a:avLst/>
          </a:prstGeom>
          <a:solidFill>
            <a:srgbClr val="DDDDDD">
              <a:alpha val="43921"/>
            </a:srgbClr>
          </a:solidFill>
          <a:ln w="9525">
            <a:noFill/>
          </a:ln>
        </p:spPr>
      </p:pic>
      <p:sp>
        <p:nvSpPr>
          <p:cNvPr id="10243" name="Text Box 15"/>
          <p:cNvSpPr txBox="1"/>
          <p:nvPr/>
        </p:nvSpPr>
        <p:spPr>
          <a:xfrm>
            <a:off x="3724275" y="2330450"/>
            <a:ext cx="539750" cy="3048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箱体</a:t>
            </a:r>
          </a:p>
        </p:txBody>
      </p:sp>
      <p:sp>
        <p:nvSpPr>
          <p:cNvPr id="10244" name="Text Box 16"/>
          <p:cNvSpPr txBox="1"/>
          <p:nvPr/>
        </p:nvSpPr>
        <p:spPr>
          <a:xfrm>
            <a:off x="4648200" y="4706938"/>
            <a:ext cx="488950" cy="2746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</a:rPr>
              <a:t>表芯</a:t>
            </a:r>
          </a:p>
        </p:txBody>
      </p:sp>
      <p:sp>
        <p:nvSpPr>
          <p:cNvPr id="10245" name="Text Box 17"/>
          <p:cNvSpPr txBox="1"/>
          <p:nvPr/>
        </p:nvSpPr>
        <p:spPr>
          <a:xfrm>
            <a:off x="1257300" y="2754313"/>
            <a:ext cx="641350" cy="2746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</a:rPr>
              <a:t>接线座</a:t>
            </a:r>
          </a:p>
        </p:txBody>
      </p:sp>
      <p:sp>
        <p:nvSpPr>
          <p:cNvPr id="10246" name="Text Box 18"/>
          <p:cNvSpPr txBox="1"/>
          <p:nvPr/>
        </p:nvSpPr>
        <p:spPr>
          <a:xfrm>
            <a:off x="1981200" y="3249613"/>
            <a:ext cx="488950" cy="2746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1200" dirty="0">
                <a:latin typeface="Times New Roman" panose="02020603050405020304" pitchFamily="18" charset="0"/>
              </a:rPr>
              <a:t>后盖</a:t>
            </a:r>
          </a:p>
        </p:txBody>
      </p:sp>
      <p:sp>
        <p:nvSpPr>
          <p:cNvPr id="10247" name="Text Box 118"/>
          <p:cNvSpPr txBox="1"/>
          <p:nvPr/>
        </p:nvSpPr>
        <p:spPr>
          <a:xfrm>
            <a:off x="755650" y="711200"/>
            <a:ext cx="1220788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10.  </a:t>
            </a:r>
            <a:r>
              <a:rPr lang="zh-CN" altLang="en-US" sz="1200" b="1" dirty="0">
                <a:latin typeface="Times New Roman" panose="02020603050405020304" pitchFamily="18" charset="0"/>
              </a:rPr>
              <a:t>箱体结构：</a:t>
            </a:r>
          </a:p>
        </p:txBody>
      </p:sp>
      <p:sp>
        <p:nvSpPr>
          <p:cNvPr id="10248" name="Text Box 118"/>
          <p:cNvSpPr txBox="1"/>
          <p:nvPr/>
        </p:nvSpPr>
        <p:spPr>
          <a:xfrm>
            <a:off x="755650" y="5543550"/>
            <a:ext cx="1212850" cy="371475"/>
          </a:xfrm>
          <a:prstGeom prst="rect">
            <a:avLst/>
          </a:prstGeom>
          <a:noFill/>
          <a:ln w="12700">
            <a:noFill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zh-CN" sz="1200" b="1" dirty="0">
                <a:latin typeface="Times New Roman" panose="02020603050405020304" pitchFamily="18" charset="0"/>
              </a:rPr>
              <a:t>11.  </a:t>
            </a:r>
            <a:r>
              <a:rPr lang="zh-CN" altLang="en-US" sz="1200" b="1" dirty="0">
                <a:latin typeface="Times New Roman" panose="02020603050405020304" pitchFamily="18" charset="0"/>
              </a:rPr>
              <a:t>表芯结构：</a:t>
            </a:r>
          </a:p>
        </p:txBody>
      </p:sp>
      <p:grpSp>
        <p:nvGrpSpPr>
          <p:cNvPr id="10249" name="组合 154"/>
          <p:cNvGrpSpPr/>
          <p:nvPr/>
        </p:nvGrpSpPr>
        <p:grpSpPr>
          <a:xfrm>
            <a:off x="981075" y="6194425"/>
            <a:ext cx="5178425" cy="2311400"/>
            <a:chOff x="1178958" y="6042212"/>
            <a:chExt cx="5177018" cy="2310755"/>
          </a:xfrm>
        </p:grpSpPr>
        <p:sp>
          <p:nvSpPr>
            <p:cNvPr id="10250" name="Text Box 256"/>
            <p:cNvSpPr txBox="1"/>
            <p:nvPr/>
          </p:nvSpPr>
          <p:spPr>
            <a:xfrm>
              <a:off x="2965545" y="8130717"/>
              <a:ext cx="346075" cy="222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altLang="zh-CN" dirty="0">
                  <a:latin typeface="Times New Roman" panose="02020603050405020304" pitchFamily="18" charset="0"/>
                </a:rPr>
                <a:t>FG</a:t>
              </a:r>
            </a:p>
          </p:txBody>
        </p:sp>
        <p:sp>
          <p:nvSpPr>
            <p:cNvPr id="10251" name="Text Box 356"/>
            <p:cNvSpPr txBox="1"/>
            <p:nvPr/>
          </p:nvSpPr>
          <p:spPr>
            <a:xfrm>
              <a:off x="1204631" y="6985006"/>
              <a:ext cx="2044149" cy="35394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zh-CN" altLang="en-US" dirty="0">
                  <a:latin typeface="Times New Roman" panose="02020603050405020304" pitchFamily="18" charset="0"/>
                </a:rPr>
                <a:t>注塑信号输入：</a:t>
              </a:r>
              <a:r>
                <a:rPr lang="en-US" altLang="zh-CN" dirty="0">
                  <a:latin typeface="Times New Roman" panose="02020603050405020304" pitchFamily="18" charset="0"/>
                </a:rPr>
                <a:t>AC220V / DC24V</a:t>
              </a:r>
            </a:p>
            <a:p>
              <a:pPr>
                <a:lnSpc>
                  <a:spcPct val="85000"/>
                </a:lnSpc>
              </a:pPr>
              <a:r>
                <a:rPr lang="en-US" altLang="zh-CN" dirty="0">
                  <a:latin typeface="Times New Roman" panose="02020603050405020304" pitchFamily="18" charset="0"/>
                </a:rPr>
                <a:t>                             </a:t>
              </a:r>
              <a:r>
                <a:rPr lang="zh-CN" altLang="en-US" dirty="0">
                  <a:latin typeface="Times New Roman" panose="02020603050405020304" pitchFamily="18" charset="0"/>
                </a:rPr>
                <a:t>或 无源触点</a:t>
              </a:r>
              <a:endParaRPr lang="en-US" altLang="zh-CN" dirty="0">
                <a:latin typeface="Times New Roman" panose="02020603050405020304" pitchFamily="18" charset="0"/>
              </a:endParaRPr>
            </a:p>
          </p:txBody>
        </p:sp>
        <p:sp>
          <p:nvSpPr>
            <p:cNvPr id="10252" name="Text Box 357"/>
            <p:cNvSpPr txBox="1"/>
            <p:nvPr/>
          </p:nvSpPr>
          <p:spPr>
            <a:xfrm>
              <a:off x="1202953" y="7454534"/>
              <a:ext cx="1880643" cy="2231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zh-CN" altLang="en-US" dirty="0">
                  <a:latin typeface="Times New Roman" panose="02020603050405020304" pitchFamily="18" charset="0"/>
                </a:rPr>
                <a:t>控制输出：</a:t>
              </a:r>
              <a:r>
                <a:rPr lang="en-US" altLang="zh-CN" dirty="0">
                  <a:latin typeface="Times New Roman" panose="02020603050405020304" pitchFamily="18" charset="0"/>
                </a:rPr>
                <a:t>DC24V </a:t>
              </a:r>
              <a:r>
                <a:rPr lang="zh-CN" altLang="en-US" dirty="0">
                  <a:latin typeface="Times New Roman" panose="02020603050405020304" pitchFamily="18" charset="0"/>
                </a:rPr>
                <a:t>或 </a:t>
              </a:r>
              <a:r>
                <a:rPr lang="en-US" altLang="zh-CN" dirty="0">
                  <a:latin typeface="Times New Roman" panose="02020603050405020304" pitchFamily="18" charset="0"/>
                </a:rPr>
                <a:t>AC220V</a:t>
              </a:r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53" name="Text Box 358"/>
            <p:cNvSpPr txBox="1"/>
            <p:nvPr/>
          </p:nvSpPr>
          <p:spPr>
            <a:xfrm>
              <a:off x="1178958" y="7701718"/>
              <a:ext cx="2020105" cy="2231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zh-CN" altLang="en-US" dirty="0">
                  <a:latin typeface="Times New Roman" panose="02020603050405020304" pitchFamily="18" charset="0"/>
                </a:rPr>
                <a:t>工作电源输入：</a:t>
              </a:r>
              <a:r>
                <a:rPr lang="en-US" altLang="zh-CN" dirty="0">
                  <a:latin typeface="Times New Roman" panose="02020603050405020304" pitchFamily="18" charset="0"/>
                </a:rPr>
                <a:t>AC220V 50/60Hz</a:t>
              </a:r>
            </a:p>
          </p:txBody>
        </p:sp>
        <p:grpSp>
          <p:nvGrpSpPr>
            <p:cNvPr id="10254" name="组合 102"/>
            <p:cNvGrpSpPr/>
            <p:nvPr/>
          </p:nvGrpSpPr>
          <p:grpSpPr>
            <a:xfrm>
              <a:off x="3655194" y="6042212"/>
              <a:ext cx="2700782" cy="2286004"/>
              <a:chOff x="1739148" y="2339780"/>
              <a:chExt cx="2456897" cy="1728000"/>
            </a:xfrm>
          </p:grpSpPr>
          <p:sp>
            <p:nvSpPr>
              <p:cNvPr id="10300" name="圆角矩形 120"/>
              <p:cNvSpPr/>
              <p:nvPr/>
            </p:nvSpPr>
            <p:spPr>
              <a:xfrm>
                <a:off x="1739153" y="2456330"/>
                <a:ext cx="2303930" cy="1476000"/>
              </a:xfrm>
              <a:prstGeom prst="roundRect">
                <a:avLst>
                  <a:gd name="adj" fmla="val 0"/>
                </a:avLst>
              </a:prstGeom>
              <a:noFill/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cxnSp>
            <p:nvCxnSpPr>
              <p:cNvPr id="10301" name="直接连接符 121"/>
              <p:cNvCxnSpPr/>
              <p:nvPr/>
            </p:nvCxnSpPr>
            <p:spPr>
              <a:xfrm flipV="1">
                <a:off x="1748118" y="2411506"/>
                <a:ext cx="71717" cy="44823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0302" name="直接连接符 122"/>
              <p:cNvCxnSpPr/>
              <p:nvPr/>
            </p:nvCxnSpPr>
            <p:spPr>
              <a:xfrm>
                <a:off x="1739148" y="3935551"/>
                <a:ext cx="71717" cy="44823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0303" name="直接连接符 123"/>
              <p:cNvCxnSpPr/>
              <p:nvPr/>
            </p:nvCxnSpPr>
            <p:spPr>
              <a:xfrm>
                <a:off x="1819835" y="2411506"/>
                <a:ext cx="2232212" cy="0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10304" name="直接连接符 124"/>
              <p:cNvCxnSpPr/>
              <p:nvPr/>
            </p:nvCxnSpPr>
            <p:spPr>
              <a:xfrm>
                <a:off x="1810870" y="3980330"/>
                <a:ext cx="2232212" cy="0"/>
              </a:xfrm>
              <a:prstGeom prst="line">
                <a:avLst/>
              </a:prstGeom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</p:cxnSp>
          <p:sp>
            <p:nvSpPr>
              <p:cNvPr id="10305" name="圆角矩形 125"/>
              <p:cNvSpPr/>
              <p:nvPr/>
            </p:nvSpPr>
            <p:spPr>
              <a:xfrm>
                <a:off x="4052045" y="2339780"/>
                <a:ext cx="144000" cy="172800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1905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255" name="矩形 97"/>
            <p:cNvSpPr/>
            <p:nvPr/>
          </p:nvSpPr>
          <p:spPr>
            <a:xfrm>
              <a:off x="3541082" y="6256313"/>
              <a:ext cx="107778" cy="554683"/>
            </a:xfrm>
            <a:prstGeom prst="rect">
              <a:avLst/>
            </a:prstGeom>
            <a:noFill/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56" name="矩形 98"/>
            <p:cNvSpPr/>
            <p:nvPr/>
          </p:nvSpPr>
          <p:spPr>
            <a:xfrm>
              <a:off x="3541082" y="7043634"/>
              <a:ext cx="107778" cy="1026163"/>
            </a:xfrm>
            <a:prstGeom prst="rect">
              <a:avLst/>
            </a:prstGeom>
            <a:noFill/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57" name="矩形 99"/>
            <p:cNvSpPr/>
            <p:nvPr/>
          </p:nvSpPr>
          <p:spPr>
            <a:xfrm>
              <a:off x="4079967" y="7326797"/>
              <a:ext cx="564248" cy="250644"/>
            </a:xfrm>
            <a:prstGeom prst="rect">
              <a:avLst/>
            </a:prstGeom>
            <a:noFill/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58" name="矩形 100"/>
            <p:cNvSpPr/>
            <p:nvPr/>
          </p:nvSpPr>
          <p:spPr>
            <a:xfrm>
              <a:off x="4187745" y="7368236"/>
              <a:ext cx="361373" cy="166405"/>
            </a:xfrm>
            <a:prstGeom prst="rect">
              <a:avLst/>
            </a:prstGeom>
            <a:solidFill>
              <a:schemeClr val="accent2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59" name="TextBox 101"/>
            <p:cNvSpPr txBox="1"/>
            <p:nvPr/>
          </p:nvSpPr>
          <p:spPr>
            <a:xfrm rot="-5400000">
              <a:off x="3821250" y="7423270"/>
              <a:ext cx="327506" cy="15154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600" dirty="0">
                  <a:latin typeface="Times New Roman" panose="02020603050405020304" pitchFamily="18" charset="0"/>
                </a:rPr>
                <a:t>DC24V</a:t>
              </a:r>
              <a:endParaRPr lang="zh-CN" altLang="en-US" sz="600" dirty="0">
                <a:latin typeface="Times New Roman" panose="02020603050405020304" pitchFamily="18" charset="0"/>
              </a:endParaRPr>
            </a:p>
          </p:txBody>
        </p:sp>
        <p:sp>
          <p:nvSpPr>
            <p:cNvPr id="10260" name="TextBox 102"/>
            <p:cNvSpPr txBox="1"/>
            <p:nvPr/>
          </p:nvSpPr>
          <p:spPr>
            <a:xfrm rot="-5400000">
              <a:off x="4506450" y="7449159"/>
              <a:ext cx="357145" cy="16324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600" dirty="0">
                  <a:latin typeface="Times New Roman" panose="02020603050405020304" pitchFamily="18" charset="0"/>
                </a:rPr>
                <a:t>AC220V</a:t>
              </a:r>
              <a:endParaRPr lang="zh-CN" altLang="en-US" sz="600" dirty="0">
                <a:latin typeface="Times New Roman" panose="02020603050405020304" pitchFamily="18" charset="0"/>
              </a:endParaRPr>
            </a:p>
          </p:txBody>
        </p:sp>
        <p:sp>
          <p:nvSpPr>
            <p:cNvPr id="10261" name="矩形 103"/>
            <p:cNvSpPr/>
            <p:nvPr/>
          </p:nvSpPr>
          <p:spPr>
            <a:xfrm>
              <a:off x="4251142" y="7395861"/>
              <a:ext cx="127296" cy="110937"/>
            </a:xfrm>
            <a:prstGeom prst="rect">
              <a:avLst/>
            </a:prstGeom>
            <a:solidFill>
              <a:schemeClr val="bg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0262" name="组合 117"/>
            <p:cNvGrpSpPr/>
            <p:nvPr/>
          </p:nvGrpSpPr>
          <p:grpSpPr>
            <a:xfrm>
              <a:off x="4206765" y="6428973"/>
              <a:ext cx="76378" cy="318018"/>
              <a:chOff x="2232212" y="2823883"/>
              <a:chExt cx="108000" cy="412800"/>
            </a:xfrm>
          </p:grpSpPr>
          <p:sp>
            <p:nvSpPr>
              <p:cNvPr id="10297" name="椭圆 117"/>
              <p:cNvSpPr/>
              <p:nvPr/>
            </p:nvSpPr>
            <p:spPr>
              <a:xfrm>
                <a:off x="2232212" y="28238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8" name="椭圆 118"/>
              <p:cNvSpPr/>
              <p:nvPr/>
            </p:nvSpPr>
            <p:spPr>
              <a:xfrm>
                <a:off x="2232212" y="29762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9" name="椭圆 119"/>
              <p:cNvSpPr/>
              <p:nvPr/>
            </p:nvSpPr>
            <p:spPr>
              <a:xfrm>
                <a:off x="2232212" y="31286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0263" name="组合 118"/>
            <p:cNvGrpSpPr/>
            <p:nvPr/>
          </p:nvGrpSpPr>
          <p:grpSpPr>
            <a:xfrm>
              <a:off x="4086301" y="6428969"/>
              <a:ext cx="76378" cy="318018"/>
              <a:chOff x="2232212" y="2823883"/>
              <a:chExt cx="108000" cy="412800"/>
            </a:xfrm>
          </p:grpSpPr>
          <p:sp>
            <p:nvSpPr>
              <p:cNvPr id="10294" name="椭圆 114"/>
              <p:cNvSpPr/>
              <p:nvPr/>
            </p:nvSpPr>
            <p:spPr>
              <a:xfrm>
                <a:off x="2232212" y="28238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5" name="椭圆 115"/>
              <p:cNvSpPr/>
              <p:nvPr/>
            </p:nvSpPr>
            <p:spPr>
              <a:xfrm>
                <a:off x="2232212" y="29762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6" name="椭圆 116"/>
              <p:cNvSpPr/>
              <p:nvPr/>
            </p:nvSpPr>
            <p:spPr>
              <a:xfrm>
                <a:off x="2232212" y="312868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264" name="TextBox 106"/>
            <p:cNvSpPr txBox="1"/>
            <p:nvPr/>
          </p:nvSpPr>
          <p:spPr>
            <a:xfrm>
              <a:off x="3591998" y="6406196"/>
              <a:ext cx="420810" cy="2133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800" dirty="0">
                  <a:latin typeface="Times New Roman" panose="02020603050405020304" pitchFamily="18" charset="0"/>
                </a:rPr>
                <a:t>有源信号</a:t>
              </a:r>
            </a:p>
          </p:txBody>
        </p:sp>
        <p:sp>
          <p:nvSpPr>
            <p:cNvPr id="10265" name="TextBox 107"/>
            <p:cNvSpPr txBox="1"/>
            <p:nvPr/>
          </p:nvSpPr>
          <p:spPr>
            <a:xfrm>
              <a:off x="3594619" y="6557405"/>
              <a:ext cx="594873" cy="2769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800" dirty="0">
                  <a:latin typeface="Times New Roman" panose="02020603050405020304" pitchFamily="18" charset="0"/>
                </a:rPr>
                <a:t>无源信号</a:t>
              </a:r>
            </a:p>
          </p:txBody>
        </p:sp>
        <p:sp>
          <p:nvSpPr>
            <p:cNvPr id="10266" name="矩形 108"/>
            <p:cNvSpPr/>
            <p:nvPr/>
          </p:nvSpPr>
          <p:spPr>
            <a:xfrm>
              <a:off x="4098987" y="6442784"/>
              <a:ext cx="50919" cy="166405"/>
            </a:xfrm>
            <a:prstGeom prst="rect">
              <a:avLst/>
            </a:prstGeom>
            <a:solidFill>
              <a:srgbClr val="FF0000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67" name="矩形 109"/>
            <p:cNvSpPr/>
            <p:nvPr/>
          </p:nvSpPr>
          <p:spPr>
            <a:xfrm>
              <a:off x="4219445" y="6449687"/>
              <a:ext cx="50919" cy="166405"/>
            </a:xfrm>
            <a:prstGeom prst="rect">
              <a:avLst/>
            </a:prstGeom>
            <a:solidFill>
              <a:srgbClr val="FF0000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68" name="矩形 126"/>
            <p:cNvSpPr/>
            <p:nvPr/>
          </p:nvSpPr>
          <p:spPr>
            <a:xfrm>
              <a:off x="3553745" y="7064351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69" name="矩形 127"/>
            <p:cNvSpPr/>
            <p:nvPr/>
          </p:nvSpPr>
          <p:spPr>
            <a:xfrm>
              <a:off x="3553745" y="7194585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70" name="矩形 128"/>
            <p:cNvSpPr/>
            <p:nvPr/>
          </p:nvSpPr>
          <p:spPr>
            <a:xfrm>
              <a:off x="3553745" y="7324819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71" name="矩形 129"/>
            <p:cNvSpPr/>
            <p:nvPr/>
          </p:nvSpPr>
          <p:spPr>
            <a:xfrm>
              <a:off x="3553745" y="7455053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72" name="矩形 130"/>
            <p:cNvSpPr/>
            <p:nvPr/>
          </p:nvSpPr>
          <p:spPr>
            <a:xfrm>
              <a:off x="3553745" y="7585287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73" name="矩形 131"/>
            <p:cNvSpPr/>
            <p:nvPr/>
          </p:nvSpPr>
          <p:spPr>
            <a:xfrm>
              <a:off x="3553745" y="7715521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74" name="矩形 132"/>
            <p:cNvSpPr/>
            <p:nvPr/>
          </p:nvSpPr>
          <p:spPr>
            <a:xfrm>
              <a:off x="3553745" y="7845755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275" name="矩形 133"/>
            <p:cNvSpPr/>
            <p:nvPr/>
          </p:nvSpPr>
          <p:spPr>
            <a:xfrm>
              <a:off x="3553745" y="7975989"/>
              <a:ext cx="101438" cy="82876"/>
            </a:xfrm>
            <a:prstGeom prst="rect">
              <a:avLst/>
            </a:prstGeom>
            <a:solidFill>
              <a:schemeClr val="tx1"/>
            </a:solidFill>
            <a:ln w="12700" cap="flat" cmpd="sng">
              <a:solidFill>
                <a:srgbClr val="29292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zh-CN" altLang="en-US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10276" name="组合 144"/>
            <p:cNvGrpSpPr/>
            <p:nvPr/>
          </p:nvGrpSpPr>
          <p:grpSpPr>
            <a:xfrm>
              <a:off x="3547405" y="6270122"/>
              <a:ext cx="101438" cy="527951"/>
              <a:chOff x="3352799" y="5701551"/>
              <a:chExt cx="143435" cy="685301"/>
            </a:xfrm>
          </p:grpSpPr>
          <p:sp>
            <p:nvSpPr>
              <p:cNvPr id="10284" name="矩形 134"/>
              <p:cNvSpPr/>
              <p:nvPr/>
            </p:nvSpPr>
            <p:spPr>
              <a:xfrm>
                <a:off x="3352799" y="5701551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5" name="矩形 135"/>
              <p:cNvSpPr/>
              <p:nvPr/>
            </p:nvSpPr>
            <p:spPr>
              <a:xfrm>
                <a:off x="3352799" y="5845841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6" name="矩形 136"/>
              <p:cNvSpPr/>
              <p:nvPr/>
            </p:nvSpPr>
            <p:spPr>
              <a:xfrm>
                <a:off x="3352799" y="6062276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7" name="矩形 137"/>
              <p:cNvSpPr/>
              <p:nvPr/>
            </p:nvSpPr>
            <p:spPr>
              <a:xfrm>
                <a:off x="3352799" y="6206566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8" name="矩形 138"/>
              <p:cNvSpPr/>
              <p:nvPr/>
            </p:nvSpPr>
            <p:spPr>
              <a:xfrm>
                <a:off x="3352799" y="6350852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89" name="矩形 139"/>
              <p:cNvSpPr/>
              <p:nvPr/>
            </p:nvSpPr>
            <p:spPr>
              <a:xfrm>
                <a:off x="3352799" y="5917986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0" name="矩形 140"/>
              <p:cNvSpPr/>
              <p:nvPr/>
            </p:nvSpPr>
            <p:spPr>
              <a:xfrm>
                <a:off x="3352799" y="6278711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1" name="矩形 141"/>
              <p:cNvSpPr/>
              <p:nvPr/>
            </p:nvSpPr>
            <p:spPr>
              <a:xfrm>
                <a:off x="3352799" y="6134421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2" name="矩形 142"/>
              <p:cNvSpPr/>
              <p:nvPr/>
            </p:nvSpPr>
            <p:spPr>
              <a:xfrm>
                <a:off x="3352799" y="5773696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93" name="矩形 143"/>
              <p:cNvSpPr/>
              <p:nvPr/>
            </p:nvSpPr>
            <p:spPr>
              <a:xfrm>
                <a:off x="3352799" y="5990131"/>
                <a:ext cx="143435" cy="36000"/>
              </a:xfrm>
              <a:prstGeom prst="rect">
                <a:avLst/>
              </a:prstGeom>
              <a:solidFill>
                <a:schemeClr val="tx1"/>
              </a:solidFill>
              <a:ln w="12700" cap="flat" cmpd="sng">
                <a:solidFill>
                  <a:srgbClr val="29292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zh-CN" altLang="en-US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277" name="任意多边形 146"/>
            <p:cNvSpPr/>
            <p:nvPr/>
          </p:nvSpPr>
          <p:spPr>
            <a:xfrm>
              <a:off x="3263154" y="8023412"/>
              <a:ext cx="268941" cy="242047"/>
            </a:xfrm>
            <a:custGeom>
              <a:avLst/>
              <a:gdLst>
                <a:gd name="txL" fmla="*/ 0 w 268941"/>
                <a:gd name="txT" fmla="*/ 0 h 242047"/>
                <a:gd name="txR" fmla="*/ 268941 w 268941"/>
                <a:gd name="txB" fmla="*/ 242047 h 242047"/>
              </a:gdLst>
              <a:ahLst/>
              <a:cxnLst>
                <a:cxn ang="0">
                  <a:pos x="268941" y="0"/>
                </a:cxn>
                <a:cxn ang="0">
                  <a:pos x="0" y="0"/>
                </a:cxn>
                <a:cxn ang="0">
                  <a:pos x="0" y="242047"/>
                </a:cxn>
              </a:cxnLst>
              <a:rect l="txL" t="txT" r="txR" b="txB"/>
              <a:pathLst>
                <a:path w="268941" h="242047">
                  <a:moveTo>
                    <a:pt x="268941" y="0"/>
                  </a:moveTo>
                  <a:lnTo>
                    <a:pt x="0" y="0"/>
                  </a:lnTo>
                  <a:lnTo>
                    <a:pt x="0" y="242047"/>
                  </a:lnTo>
                </a:path>
              </a:pathLst>
            </a:custGeom>
            <a:noFill/>
            <a:ln w="28575" cap="flat" cmpd="sng">
              <a:solidFill>
                <a:srgbClr val="292929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cxnSp>
          <p:nvCxnSpPr>
            <p:cNvPr id="10278" name="直接连接符 148"/>
            <p:cNvCxnSpPr/>
            <p:nvPr/>
          </p:nvCxnSpPr>
          <p:spPr>
            <a:xfrm flipH="1">
              <a:off x="3164542" y="7871012"/>
              <a:ext cx="376517" cy="0"/>
            </a:xfrm>
            <a:prstGeom prst="line">
              <a:avLst/>
            </a:prstGeom>
            <a:ln w="1905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0279" name="直接连接符 149"/>
            <p:cNvCxnSpPr/>
            <p:nvPr/>
          </p:nvCxnSpPr>
          <p:spPr>
            <a:xfrm flipH="1">
              <a:off x="3164537" y="7754462"/>
              <a:ext cx="376517" cy="0"/>
            </a:xfrm>
            <a:prstGeom prst="line">
              <a:avLst/>
            </a:prstGeom>
            <a:ln w="1905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0280" name="直接连接符 150"/>
            <p:cNvCxnSpPr/>
            <p:nvPr/>
          </p:nvCxnSpPr>
          <p:spPr>
            <a:xfrm flipH="1">
              <a:off x="3173502" y="7619987"/>
              <a:ext cx="376517" cy="0"/>
            </a:xfrm>
            <a:prstGeom prst="line">
              <a:avLst/>
            </a:prstGeom>
            <a:ln w="1905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0281" name="直接连接符 151"/>
            <p:cNvCxnSpPr/>
            <p:nvPr/>
          </p:nvCxnSpPr>
          <p:spPr>
            <a:xfrm flipH="1">
              <a:off x="3173497" y="7503437"/>
              <a:ext cx="376517" cy="0"/>
            </a:xfrm>
            <a:prstGeom prst="line">
              <a:avLst/>
            </a:prstGeom>
            <a:ln w="1905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0282" name="直接连接符 152"/>
            <p:cNvCxnSpPr/>
            <p:nvPr/>
          </p:nvCxnSpPr>
          <p:spPr>
            <a:xfrm flipH="1">
              <a:off x="3164537" y="7225527"/>
              <a:ext cx="376517" cy="0"/>
            </a:xfrm>
            <a:prstGeom prst="line">
              <a:avLst/>
            </a:prstGeom>
            <a:ln w="1905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10283" name="直接连接符 153"/>
            <p:cNvCxnSpPr/>
            <p:nvPr/>
          </p:nvCxnSpPr>
          <p:spPr>
            <a:xfrm flipH="1">
              <a:off x="3164532" y="7108977"/>
              <a:ext cx="376517" cy="0"/>
            </a:xfrm>
            <a:prstGeom prst="line">
              <a:avLst/>
            </a:prstGeom>
            <a:ln w="19050" cap="flat" cmpd="sng">
              <a:solidFill>
                <a:srgbClr val="292929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292929"/>
          </a:solidFill>
          <a:prstDash val="solid"/>
          <a:round/>
          <a:headEnd type="none" w="med" len="med"/>
          <a:tailEnd type="none" w="med" len="med"/>
        </a:ln>
      </a:spPr>
      <a:bodyPr vert="horz" wrap="square" lIns="90000" tIns="46800" rIns="90000" bIns="46800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5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292929"/>
          </a:solidFill>
          <a:prstDash val="solid"/>
          <a:round/>
          <a:headEnd type="none" w="med" len="med"/>
          <a:tailEnd type="none" w="med" len="med"/>
        </a:ln>
      </a:spPr>
      <a:bodyPr vert="horz" wrap="square" lIns="90000" tIns="46800" rIns="90000" bIns="46800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5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2219</Words>
  <Application>WPS 演示</Application>
  <PresentationFormat>A4 纸张(210x297 毫米)</PresentationFormat>
  <Paragraphs>448</Paragraphs>
  <Slides>13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默认设计模板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acer</cp:lastModifiedBy>
  <cp:revision>576</cp:revision>
  <dcterms:created xsi:type="dcterms:W3CDTF">2018-09-07T03:44:00Z</dcterms:created>
  <dcterms:modified xsi:type="dcterms:W3CDTF">2021-01-05T03:43:22Z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